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  <p:sldMasterId id="2147483825" r:id="rId2"/>
    <p:sldMasterId id="2147483841" r:id="rId3"/>
    <p:sldMasterId id="2147483843" r:id="rId4"/>
    <p:sldMasterId id="2147483855" r:id="rId5"/>
  </p:sldMasterIdLst>
  <p:notesMasterIdLst>
    <p:notesMasterId r:id="rId24"/>
  </p:notesMasterIdLst>
  <p:handoutMasterIdLst>
    <p:handoutMasterId r:id="rId25"/>
  </p:handoutMasterIdLst>
  <p:sldIdLst>
    <p:sldId id="271" r:id="rId6"/>
    <p:sldId id="257" r:id="rId7"/>
    <p:sldId id="270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7" r:id="rId19"/>
    <p:sldId id="283" r:id="rId20"/>
    <p:sldId id="284" r:id="rId21"/>
    <p:sldId id="285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2"/>
    <a:srgbClr val="6A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8" autoAdjust="0"/>
    <p:restoredTop sz="99629" autoAdjust="0"/>
  </p:normalViewPr>
  <p:slideViewPr>
    <p:cSldViewPr snapToGrid="0" snapToObjects="1">
      <p:cViewPr>
        <p:scale>
          <a:sx n="100" d="100"/>
          <a:sy n="100" d="100"/>
        </p:scale>
        <p:origin x="-504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31" Type="http://schemas.microsoft.com/office/2015/10/relationships/revisionInfo" Target="revisionInfo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2950" cy="3414713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26513"/>
            <a:ext cx="5070244" cy="43155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Notes: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2950" cy="3414713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26513"/>
            <a:ext cx="5070244" cy="43155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Notes: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2950" cy="3414713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26513"/>
            <a:ext cx="5070244" cy="43155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Notes: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2950" cy="3414713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26513"/>
            <a:ext cx="5070244" cy="43155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Notes: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626" y="681734"/>
            <a:ext cx="4538749" cy="3414928"/>
          </a:xfrm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26513"/>
            <a:ext cx="5070244" cy="43155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Notes: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626" y="681734"/>
            <a:ext cx="4538749" cy="3414928"/>
          </a:xfrm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26513"/>
            <a:ext cx="5070244" cy="43155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Notes: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1038"/>
            <a:ext cx="4552950" cy="3416300"/>
          </a:xfrm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26513"/>
            <a:ext cx="5070244" cy="43155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Notes: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13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709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52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1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01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703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27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857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68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9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 Image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3429318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4425316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100000"/>
              <a:buFont typeface="Noto Sans Symbols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4587"/>
            <a:ext cx="1823679" cy="182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074510"/>
            <a:ext cx="1825874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1084587"/>
            <a:ext cx="1825874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084587"/>
            <a:ext cx="1825874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200" y="1084587"/>
            <a:ext cx="1825874" cy="1825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26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685800" y="2273452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685800" y="3269450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ct val="100000"/>
              <a:buFont typeface="Arial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749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neColumnBulle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396815" y="1825625"/>
            <a:ext cx="8419381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01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2413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marR="0" lvl="3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marR="0" lvl="4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832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Graphic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396816" y="1825625"/>
            <a:ext cx="4076330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01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2413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marR="0" lvl="3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marR="0" lvl="4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621213" y="1825625"/>
            <a:ext cx="4195762" cy="4143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270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910388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70C7732-9742-3D4E-88AB-1BBFC367150B}" type="datetimeFigureOut">
              <a:rPr lang="en-US"/>
              <a:pPr>
                <a:defRPr/>
              </a:pPr>
              <a:t>1/18/19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8488" y="7038975"/>
            <a:ext cx="30861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025" y="6910388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A7A6D4F-9C8B-3846-9F86-B4E7B7684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22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750300" y="65198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7B08B5-BF7C-7846-AEDA-2DE2CBA4E0A5}" type="datetimeFigureOut">
              <a:rPr lang="en-US"/>
              <a:pPr>
                <a:defRPr/>
              </a:pPr>
              <a:t>1/18/19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E024DD-2166-4A40-B731-8C61BF65C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1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4E4807B-86D3-7543-85A7-AEF83015FC1B}" type="datetimeFigureOut">
              <a:rPr lang="en-US"/>
              <a:pPr>
                <a:defRPr/>
              </a:pPr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CBBD65-6790-2D49-916E-66976BC22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2C9544-F5C4-0A45-AA8A-5CEDE493F6AA}" type="datetimeFigureOut">
              <a:rPr lang="en-US"/>
              <a:pPr>
                <a:defRPr/>
              </a:pPr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E1DE07-DF04-AD4C-BEA3-D16144FD2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7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B520996-5F19-3B48-9A99-2F33D4C4CC54}" type="datetimeFigureOut">
              <a:rPr lang="en-US"/>
              <a:pPr>
                <a:defRPr/>
              </a:pPr>
              <a:t>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D4DC80-1652-FF4C-B006-CECFC8994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2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A825701-0D58-B84C-90F7-2B15F34DCB9F}" type="datetimeFigureOut">
              <a:rPr lang="en-US"/>
              <a:pPr>
                <a:defRPr/>
              </a:pPr>
              <a:t>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5E2909-FFBC-9348-B870-685C90368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4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134D6BE-B2DB-9645-BB27-8CF34E536748}" type="datetimeFigureOut">
              <a:rPr lang="en-US"/>
              <a:pPr>
                <a:defRPr/>
              </a:pPr>
              <a:t>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35A462-5A6E-5F42-9E94-0DD269C0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04FEAB-2666-EC41-85FA-406571E212A6}" type="datetimeFigureOut">
              <a:rPr lang="en-US"/>
              <a:pPr>
                <a:defRPr/>
              </a:pPr>
              <a:t>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6764F-5576-5346-8F76-B7F816949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1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9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AA8804-3D30-0B46-9782-1B9994DEDE1F}" type="datetimeFigureOut">
              <a:rPr lang="en-US"/>
              <a:pPr>
                <a:defRPr/>
              </a:pPr>
              <a:t>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807D09-85F9-4E44-8846-07E27DFD4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51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9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C86934-B412-A642-AD01-1BC7838C548B}" type="datetimeFigureOut">
              <a:rPr lang="en-US"/>
              <a:pPr>
                <a:defRPr/>
              </a:pPr>
              <a:t>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EA946B-23C2-2749-9C56-FE6849D44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3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F534DD-34EE-3B4F-8DD7-459E7033F026}" type="datetimeFigureOut">
              <a:rPr lang="en-US"/>
              <a:pPr>
                <a:defRPr/>
              </a:pPr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06EC37-F4B5-F24D-A80B-C633634B9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80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D6FBC3-614B-1A4D-A0A8-58CAA4C2DFB3}" type="datetimeFigureOut">
              <a:rPr lang="en-US"/>
              <a:pPr>
                <a:defRPr/>
              </a:pPr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8F98B8-BCB5-AE4B-9259-687D6F52A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86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eeeblu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7713"/>
            <a:ext cx="86106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743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437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75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60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37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52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6340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215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672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1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19621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7340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9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3.xml"/><Relationship Id="rId3" Type="http://schemas.openxmlformats.org/officeDocument/2006/relationships/image" Target="../media/image25.jpeg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6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1/18/19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</p:sldLayoutIdLst>
  <p:txStyles>
    <p:titleStyle>
      <a:lvl1pPr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754063" rtl="0" eaLnBrk="0" fontAlgn="base" hangingPunct="0">
        <a:spcBef>
          <a:spcPct val="0"/>
        </a:spcBef>
        <a:spcAft>
          <a:spcPct val="0"/>
        </a:spcAft>
        <a:defRPr sz="3500" b="1" i="1">
          <a:solidFill>
            <a:srgbClr val="CF0E3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defTabSz="754063" rtl="0" eaLnBrk="0" fontAlgn="base" hangingPunct="0">
        <a:spcBef>
          <a:spcPct val="20000"/>
        </a:spcBef>
        <a:spcAft>
          <a:spcPct val="0"/>
        </a:spcAft>
        <a:buClr>
          <a:srgbClr val="CF0E30"/>
        </a:buClr>
        <a:buSzPct val="79000"/>
        <a:buFont typeface="Monotype Sorts" charset="0"/>
        <a:buChar char="u"/>
        <a:defRPr sz="2900" b="1">
          <a:solidFill>
            <a:srgbClr val="0033CC"/>
          </a:solidFill>
          <a:latin typeface="+mn-lt"/>
          <a:ea typeface="ＭＳ Ｐゴシック" charset="0"/>
          <a:cs typeface="ＭＳ Ｐゴシック" charset="0"/>
        </a:defRPr>
      </a:lvl1pPr>
      <a:lvl2pPr marL="733425" indent="-276225" algn="l" defTabSz="754063" rtl="0" eaLnBrk="0" fontAlgn="base" hangingPunct="0">
        <a:spcBef>
          <a:spcPct val="20000"/>
        </a:spcBef>
        <a:spcAft>
          <a:spcPct val="0"/>
        </a:spcAft>
        <a:buClr>
          <a:srgbClr val="CF0E30"/>
        </a:buClr>
        <a:buSzPct val="89000"/>
        <a:buChar char="o"/>
        <a:defRPr sz="2500" b="1">
          <a:solidFill>
            <a:srgbClr val="0033CC"/>
          </a:solidFill>
          <a:latin typeface="+mn-lt"/>
          <a:ea typeface="ＭＳ Ｐゴシック" charset="0"/>
        </a:defRPr>
      </a:lvl2pPr>
      <a:lvl3pPr marL="1143000" indent="-295275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0"/>
        <a:buChar char="ü"/>
        <a:defRPr sz="2100" b="1">
          <a:solidFill>
            <a:srgbClr val="0033CC"/>
          </a:solidFill>
          <a:latin typeface="+mn-lt"/>
          <a:ea typeface="ＭＳ Ｐゴシック" charset="0"/>
        </a:defRPr>
      </a:lvl3pPr>
      <a:lvl4pPr marL="1549400" indent="-292100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0"/>
        <a:buChar char="§"/>
        <a:defRPr>
          <a:solidFill>
            <a:srgbClr val="0033CC"/>
          </a:solidFill>
          <a:latin typeface="+mn-lt"/>
          <a:ea typeface="ＭＳ Ｐゴシック" charset="0"/>
        </a:defRPr>
      </a:lvl4pPr>
      <a:lvl5pPr marL="1943100" indent="-279400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0033CC"/>
          </a:solidFill>
          <a:latin typeface="+mn-lt"/>
          <a:ea typeface="ＭＳ Ｐゴシック" charset="0"/>
        </a:defRPr>
      </a:lvl5pPr>
      <a:lvl6pPr marL="2400300" indent="-279400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0033CC"/>
          </a:solidFill>
          <a:latin typeface="+mn-lt"/>
        </a:defRPr>
      </a:lvl6pPr>
      <a:lvl7pPr marL="2857500" indent="-279400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0033CC"/>
          </a:solidFill>
          <a:latin typeface="+mn-lt"/>
        </a:defRPr>
      </a:lvl7pPr>
      <a:lvl8pPr marL="3314700" indent="-279400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0033CC"/>
          </a:solidFill>
          <a:latin typeface="+mn-lt"/>
        </a:defRPr>
      </a:lvl8pPr>
      <a:lvl9pPr marL="3771900" indent="-279400" algn="l" defTabSz="7540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rgbClr val="0033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5892800"/>
            <a:ext cx="9123363" cy="9652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100000">
                <a:srgbClr val="FFFFFF"/>
              </a:gs>
              <a:gs pos="65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589BB866-3186-FC40-A46F-D20346C0D05A}" type="datetimeFigureOut">
              <a:rPr lang="en-US"/>
              <a:pPr defTabSz="914400">
                <a:defRPr/>
              </a:pPr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025" y="63309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417D21E1-4F04-5741-BA24-FE71088BCDC3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  <p:pic>
        <p:nvPicPr>
          <p:cNvPr id="1331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513"/>
            <a:ext cx="9151938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05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15BE6D28-0034-484B-AFAD-83E36076D507}" type="datetimeFigureOut">
              <a:rPr lang="en-US"/>
              <a:pPr defTabSz="914400">
                <a:defRPr/>
              </a:pPr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02011F64-BF72-A640-BAE3-F8C8ABF126AF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88" y="6002338"/>
            <a:ext cx="9123362" cy="873125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100000">
                <a:srgbClr val="FFFFFF"/>
              </a:gs>
              <a:gs pos="65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23363" cy="254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100000">
                <a:srgbClr val="FFFFFF"/>
              </a:gs>
              <a:gs pos="65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5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212BE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12BE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533400" y="6477000"/>
            <a:ext cx="6781800" cy="6350"/>
          </a:xfrm>
          <a:prstGeom prst="line">
            <a:avLst/>
          </a:prstGeom>
          <a:noFill/>
          <a:ln w="50800">
            <a:solidFill>
              <a:srgbClr val="2944B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9" name="Picture 5" descr="ieeebl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6281738"/>
            <a:ext cx="10668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6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50000"/>
        <a:buFont typeface="Monotype Sorts" charset="0"/>
        <a:buChar char="l"/>
        <a:defRPr sz="3200">
          <a:solidFill>
            <a:srgbClr val="0000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50000"/>
        <a:buFont typeface="Monotype Sorts" charset="0"/>
        <a:buChar char="l"/>
        <a:defRPr sz="2800">
          <a:solidFill>
            <a:srgbClr val="00009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50000"/>
        <a:buFont typeface="Monotype Sorts" charset="0"/>
        <a:buChar char="l"/>
        <a:defRPr sz="2400">
          <a:solidFill>
            <a:srgbClr val="00009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50000"/>
        <a:buFont typeface="Monotype Sorts" charset="0"/>
        <a:buChar char="l"/>
        <a:defRPr sz="2000">
          <a:solidFill>
            <a:srgbClr val="00009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50000"/>
        <a:buFont typeface="Monotype Sorts" charset="0"/>
        <a:buChar char="l"/>
        <a:defRPr sz="2000">
          <a:solidFill>
            <a:srgbClr val="000099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50000"/>
        <a:buFont typeface="Monotype Sorts" pitchFamily="2" charset="2"/>
        <a:buChar char="l"/>
        <a:defRPr sz="20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50000"/>
        <a:buFont typeface="Monotype Sorts" pitchFamily="2" charset="2"/>
        <a:buChar char="l"/>
        <a:defRPr sz="20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50000"/>
        <a:buFont typeface="Monotype Sorts" pitchFamily="2" charset="2"/>
        <a:buChar char="l"/>
        <a:defRPr sz="20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50000"/>
        <a:buFont typeface="Monotype Sorts" pitchFamily="2" charset="2"/>
        <a:buChar char="l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image" Target="../media/image70.jpeg"/><Relationship Id="rId7" Type="http://schemas.openxmlformats.org/officeDocument/2006/relationships/image" Target="../media/image71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8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0.png"/><Relationship Id="rId21" Type="http://schemas.openxmlformats.org/officeDocument/2006/relationships/image" Target="../media/image51.png"/><Relationship Id="rId22" Type="http://schemas.openxmlformats.org/officeDocument/2006/relationships/image" Target="../media/image52.png"/><Relationship Id="rId23" Type="http://schemas.openxmlformats.org/officeDocument/2006/relationships/image" Target="../media/image53.png"/><Relationship Id="rId24" Type="http://schemas.openxmlformats.org/officeDocument/2006/relationships/image" Target="../media/image54.png"/><Relationship Id="rId25" Type="http://schemas.openxmlformats.org/officeDocument/2006/relationships/image" Target="../media/image55.png"/><Relationship Id="rId26" Type="http://schemas.openxmlformats.org/officeDocument/2006/relationships/image" Target="../media/image56.png"/><Relationship Id="rId27" Type="http://schemas.openxmlformats.org/officeDocument/2006/relationships/image" Target="../media/image57.png"/><Relationship Id="rId28" Type="http://schemas.openxmlformats.org/officeDocument/2006/relationships/image" Target="../media/image58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emf"/><Relationship Id="rId5" Type="http://schemas.openxmlformats.org/officeDocument/2006/relationships/image" Target="../media/image35.png"/><Relationship Id="rId30" Type="http://schemas.openxmlformats.org/officeDocument/2006/relationships/image" Target="../media/image60.png"/><Relationship Id="rId31" Type="http://schemas.openxmlformats.org/officeDocument/2006/relationships/image" Target="../media/image61.png"/><Relationship Id="rId32" Type="http://schemas.openxmlformats.org/officeDocument/2006/relationships/image" Target="../media/image62.png"/><Relationship Id="rId9" Type="http://schemas.openxmlformats.org/officeDocument/2006/relationships/image" Target="../media/image39.png"/><Relationship Id="rId6" Type="http://schemas.openxmlformats.org/officeDocument/2006/relationships/image" Target="../media/image36.png"/><Relationship Id="rId7" Type="http://schemas.openxmlformats.org/officeDocument/2006/relationships/image" Target="../media/image37.jpeg"/><Relationship Id="rId8" Type="http://schemas.openxmlformats.org/officeDocument/2006/relationships/image" Target="../media/image38.png"/><Relationship Id="rId33" Type="http://schemas.openxmlformats.org/officeDocument/2006/relationships/image" Target="../media/image63.png"/><Relationship Id="rId34" Type="http://schemas.openxmlformats.org/officeDocument/2006/relationships/image" Target="../media/image64.png"/><Relationship Id="rId35" Type="http://schemas.openxmlformats.org/officeDocument/2006/relationships/image" Target="../media/image65.png"/><Relationship Id="rId36" Type="http://schemas.openxmlformats.org/officeDocument/2006/relationships/image" Target="../media/image66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348679" y="3914339"/>
            <a:ext cx="3376221" cy="1384995"/>
          </a:xfrm>
          <a:prstGeom prst="roundRect">
            <a:avLst/>
          </a:prstGeom>
          <a:solidFill>
            <a:srgbClr val="6A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8" name="Picture 49" descr="MBblue_noma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79" y="228601"/>
            <a:ext cx="197922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" y="65173"/>
            <a:ext cx="8534400" cy="662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582"/>
                </a:solidFill>
              </a:rPr>
              <a:t>2019 CTS Spring January 19 Meeting </a:t>
            </a:r>
            <a:r>
              <a:rPr lang="en-US" dirty="0">
                <a:solidFill>
                  <a:srgbClr val="005582"/>
                </a:solidFill>
              </a:rPr>
              <a:t> </a:t>
            </a:r>
            <a:r>
              <a:rPr lang="en-US" sz="1400" b="1" dirty="0">
                <a:solidFill>
                  <a:srgbClr val="005582"/>
                </a:solidFill>
              </a:rPr>
              <a:t> </a:t>
            </a:r>
            <a:endParaRPr lang="en-US" sz="1400" dirty="0">
              <a:solidFill>
                <a:srgbClr val="005582"/>
              </a:solidFill>
            </a:endParaRPr>
          </a:p>
          <a:p>
            <a:endParaRPr lang="en-US" sz="1400" b="1" dirty="0" smtClean="0">
              <a:solidFill>
                <a:srgbClr val="005582"/>
              </a:solidFill>
            </a:endParaRPr>
          </a:p>
          <a:p>
            <a:r>
              <a:rPr lang="en-US" sz="1400" b="1" dirty="0" smtClean="0">
                <a:solidFill>
                  <a:srgbClr val="005582"/>
                </a:solidFill>
              </a:rPr>
              <a:t>Proposed </a:t>
            </a:r>
            <a:r>
              <a:rPr lang="en-US" sz="1400" b="1" dirty="0">
                <a:solidFill>
                  <a:srgbClr val="005582"/>
                </a:solidFill>
              </a:rPr>
              <a:t>Agenda</a:t>
            </a:r>
            <a:endParaRPr lang="en-US" sz="1400" dirty="0">
              <a:solidFill>
                <a:srgbClr val="005582"/>
              </a:solidFill>
            </a:endParaRPr>
          </a:p>
          <a:p>
            <a:r>
              <a:rPr lang="en-US" sz="1400" dirty="0">
                <a:solidFill>
                  <a:srgbClr val="005582"/>
                </a:solidFill>
              </a:rPr>
              <a:t>          07:00           Setup, Coffee, Sign-in, Networking, Breakfast</a:t>
            </a:r>
          </a:p>
          <a:p>
            <a:r>
              <a:rPr lang="en-US" sz="1400" dirty="0">
                <a:solidFill>
                  <a:srgbClr val="005582"/>
                </a:solidFill>
              </a:rPr>
              <a:t>          07:55           Call to Order, Approve Agenda</a:t>
            </a:r>
          </a:p>
          <a:p>
            <a:r>
              <a:rPr lang="en-US" sz="1400" dirty="0">
                <a:solidFill>
                  <a:srgbClr val="005582"/>
                </a:solidFill>
              </a:rPr>
              <a:t>          08:00           Roll Call / Introduction</a:t>
            </a:r>
          </a:p>
          <a:p>
            <a:r>
              <a:rPr lang="en-US" sz="1400" dirty="0">
                <a:solidFill>
                  <a:srgbClr val="005582"/>
                </a:solidFill>
              </a:rPr>
              <a:t>          08:10           </a:t>
            </a:r>
            <a:r>
              <a:rPr lang="en-US" sz="1400" b="1" dirty="0">
                <a:solidFill>
                  <a:srgbClr val="005582"/>
                </a:solidFill>
              </a:rPr>
              <a:t>Section and Officers</a:t>
            </a:r>
            <a:endParaRPr lang="en-US" sz="1400" dirty="0">
              <a:solidFill>
                <a:srgbClr val="005582"/>
              </a:solidFill>
            </a:endParaRPr>
          </a:p>
          <a:p>
            <a:r>
              <a:rPr lang="en-US" sz="1400" dirty="0">
                <a:solidFill>
                  <a:srgbClr val="005582"/>
                </a:solidFill>
              </a:rPr>
              <a:t>                              </a:t>
            </a:r>
            <a:r>
              <a:rPr lang="en-US" sz="1400" dirty="0" smtClean="0">
                <a:solidFill>
                  <a:srgbClr val="005582"/>
                </a:solidFill>
              </a:rPr>
              <a:t>(Chair, Vice Chairs, Sec., Treasurer)</a:t>
            </a:r>
            <a:r>
              <a:rPr lang="en-US" sz="1400" dirty="0">
                <a:solidFill>
                  <a:srgbClr val="005582"/>
                </a:solidFill>
              </a:rPr>
              <a:t>        </a:t>
            </a:r>
          </a:p>
          <a:p>
            <a:r>
              <a:rPr lang="en-US" sz="1400" dirty="0">
                <a:solidFill>
                  <a:srgbClr val="005582"/>
                </a:solidFill>
              </a:rPr>
              <a:t>          09:00       </a:t>
            </a:r>
            <a:r>
              <a:rPr lang="en-US" sz="1400" dirty="0" smtClean="0">
                <a:solidFill>
                  <a:srgbClr val="005582"/>
                </a:solidFill>
              </a:rPr>
              <a:t> </a:t>
            </a:r>
            <a:r>
              <a:rPr lang="en-US" sz="1400" dirty="0">
                <a:solidFill>
                  <a:srgbClr val="005582"/>
                </a:solidFill>
              </a:rPr>
              <a:t>   Budget Approval</a:t>
            </a:r>
          </a:p>
          <a:p>
            <a:r>
              <a:rPr lang="en-US" sz="1050" dirty="0">
                <a:solidFill>
                  <a:srgbClr val="005582"/>
                </a:solidFill>
              </a:rPr>
              <a:t> </a:t>
            </a:r>
            <a:endParaRPr lang="en-US" sz="200" dirty="0">
              <a:solidFill>
                <a:srgbClr val="005582"/>
              </a:solidFill>
            </a:endParaRPr>
          </a:p>
          <a:p>
            <a:r>
              <a:rPr lang="en-US" sz="1400" dirty="0">
                <a:solidFill>
                  <a:srgbClr val="005582"/>
                </a:solidFill>
              </a:rPr>
              <a:t>         </a:t>
            </a:r>
            <a:r>
              <a:rPr lang="en-US" sz="1400" dirty="0" smtClean="0">
                <a:solidFill>
                  <a:srgbClr val="005582"/>
                </a:solidFill>
              </a:rPr>
              <a:t> </a:t>
            </a:r>
            <a:r>
              <a:rPr lang="en-US" sz="1400" dirty="0">
                <a:solidFill>
                  <a:srgbClr val="005582"/>
                </a:solidFill>
              </a:rPr>
              <a:t>09:10 	</a:t>
            </a:r>
            <a:r>
              <a:rPr lang="en-US" sz="1400" dirty="0" smtClean="0">
                <a:solidFill>
                  <a:srgbClr val="005582"/>
                </a:solidFill>
              </a:rPr>
              <a:t>  Strategic </a:t>
            </a:r>
            <a:r>
              <a:rPr lang="en-US" sz="1400" dirty="0">
                <a:solidFill>
                  <a:srgbClr val="005582"/>
                </a:solidFill>
              </a:rPr>
              <a:t>Plan/Initiatives and Leadership Opportunities</a:t>
            </a:r>
          </a:p>
          <a:p>
            <a:r>
              <a:rPr lang="en-US" sz="500" dirty="0">
                <a:solidFill>
                  <a:srgbClr val="005582"/>
                </a:solidFill>
              </a:rPr>
              <a:t> </a:t>
            </a:r>
          </a:p>
          <a:p>
            <a:r>
              <a:rPr lang="en-US" sz="1400" dirty="0">
                <a:solidFill>
                  <a:srgbClr val="005582"/>
                </a:solidFill>
              </a:rPr>
              <a:t>          </a:t>
            </a:r>
            <a:r>
              <a:rPr lang="en-US" sz="1400" dirty="0" smtClean="0">
                <a:solidFill>
                  <a:srgbClr val="005582"/>
                </a:solidFill>
              </a:rPr>
              <a:t>09</a:t>
            </a:r>
            <a:r>
              <a:rPr lang="en-US" sz="1400" dirty="0">
                <a:solidFill>
                  <a:srgbClr val="005582"/>
                </a:solidFill>
              </a:rPr>
              <a:t>:20        </a:t>
            </a:r>
            <a:r>
              <a:rPr lang="en-US" sz="1400" dirty="0" smtClean="0">
                <a:solidFill>
                  <a:srgbClr val="005582"/>
                </a:solidFill>
              </a:rPr>
              <a:t>  </a:t>
            </a:r>
            <a:r>
              <a:rPr lang="en-US" sz="1400" dirty="0">
                <a:solidFill>
                  <a:srgbClr val="005582"/>
                </a:solidFill>
              </a:rPr>
              <a:t> Standard Committee Reports</a:t>
            </a:r>
          </a:p>
          <a:p>
            <a:pPr lvl="0"/>
            <a:r>
              <a:rPr lang="en-US" sz="1400" dirty="0" smtClean="0">
                <a:solidFill>
                  <a:srgbClr val="005582"/>
                </a:solidFill>
              </a:rPr>
              <a:t>			  (STEM</a:t>
            </a:r>
            <a:r>
              <a:rPr lang="en-US" sz="1400" dirty="0">
                <a:solidFill>
                  <a:srgbClr val="005582"/>
                </a:solidFill>
              </a:rPr>
              <a:t>/YP/PACE/Conferences/Members </a:t>
            </a:r>
            <a:r>
              <a:rPr lang="en-US" sz="1400" dirty="0" smtClean="0">
                <a:solidFill>
                  <a:srgbClr val="005582"/>
                </a:solidFill>
              </a:rPr>
              <a:t>Upgrade, Membership Development, PARP,</a:t>
            </a:r>
            <a:endParaRPr lang="en-US" sz="1400" dirty="0">
              <a:solidFill>
                <a:srgbClr val="005582"/>
              </a:solidFill>
            </a:endParaRPr>
          </a:p>
          <a:p>
            <a:pPr lvl="0"/>
            <a:r>
              <a:rPr lang="en-US" sz="1400" dirty="0" smtClean="0">
                <a:solidFill>
                  <a:srgbClr val="005582"/>
                </a:solidFill>
              </a:rPr>
              <a:t>		</a:t>
            </a:r>
            <a:r>
              <a:rPr lang="en-US" sz="1400" dirty="0">
                <a:solidFill>
                  <a:srgbClr val="005582"/>
                </a:solidFill>
              </a:rPr>
              <a:t> </a:t>
            </a:r>
            <a:r>
              <a:rPr lang="en-US" sz="1400" dirty="0" smtClean="0">
                <a:solidFill>
                  <a:srgbClr val="005582"/>
                </a:solidFill>
              </a:rPr>
              <a:t>            LM</a:t>
            </a:r>
            <a:r>
              <a:rPr lang="en-US" sz="1400" dirty="0">
                <a:solidFill>
                  <a:srgbClr val="005582"/>
                </a:solidFill>
              </a:rPr>
              <a:t>-Technical </a:t>
            </a:r>
            <a:r>
              <a:rPr lang="en-US" sz="1400" dirty="0" smtClean="0">
                <a:solidFill>
                  <a:srgbClr val="005582"/>
                </a:solidFill>
              </a:rPr>
              <a:t>Tour)</a:t>
            </a:r>
            <a:endParaRPr lang="en-US" sz="1400" dirty="0">
              <a:solidFill>
                <a:srgbClr val="005582"/>
              </a:solidFill>
            </a:endParaRPr>
          </a:p>
          <a:p>
            <a:r>
              <a:rPr lang="en-US" sz="600" dirty="0">
                <a:solidFill>
                  <a:srgbClr val="005582"/>
                </a:solidFill>
              </a:rPr>
              <a:t> </a:t>
            </a:r>
          </a:p>
          <a:p>
            <a:r>
              <a:rPr lang="en-US" sz="1400" dirty="0">
                <a:solidFill>
                  <a:srgbClr val="005582"/>
                </a:solidFill>
              </a:rPr>
              <a:t>          10:00		Break</a:t>
            </a:r>
          </a:p>
          <a:p>
            <a:r>
              <a:rPr lang="en-US" sz="700" dirty="0">
                <a:solidFill>
                  <a:srgbClr val="005582"/>
                </a:solidFill>
              </a:rPr>
              <a:t> </a:t>
            </a:r>
          </a:p>
          <a:p>
            <a:r>
              <a:rPr lang="en-US" sz="1400" dirty="0">
                <a:solidFill>
                  <a:srgbClr val="005582"/>
                </a:solidFill>
              </a:rPr>
              <a:t>     </a:t>
            </a:r>
            <a:r>
              <a:rPr lang="en-US" sz="1400" dirty="0" smtClean="0">
                <a:solidFill>
                  <a:srgbClr val="005582"/>
                </a:solidFill>
              </a:rPr>
              <a:t>     10</a:t>
            </a:r>
            <a:r>
              <a:rPr lang="en-US" sz="1400" dirty="0">
                <a:solidFill>
                  <a:srgbClr val="005582"/>
                </a:solidFill>
              </a:rPr>
              <a:t>:20       </a:t>
            </a:r>
            <a:r>
              <a:rPr lang="en-US" sz="1400" b="1" dirty="0">
                <a:solidFill>
                  <a:srgbClr val="005582"/>
                </a:solidFill>
              </a:rPr>
              <a:t>    Response to Chapter chair needs as per recent survey </a:t>
            </a:r>
            <a:r>
              <a:rPr lang="en-US" sz="1400" dirty="0">
                <a:solidFill>
                  <a:srgbClr val="005582"/>
                </a:solidFill>
              </a:rPr>
              <a:t>      </a:t>
            </a:r>
          </a:p>
          <a:p>
            <a:r>
              <a:rPr lang="en-US" sz="1400" dirty="0">
                <a:solidFill>
                  <a:srgbClr val="005582"/>
                </a:solidFill>
              </a:rPr>
              <a:t>                      </a:t>
            </a:r>
            <a:r>
              <a:rPr lang="en-US" sz="1400" dirty="0" smtClean="0">
                <a:solidFill>
                  <a:srgbClr val="005582"/>
                </a:solidFill>
              </a:rPr>
              <a:t>      </a:t>
            </a:r>
            <a:r>
              <a:rPr lang="en-US" sz="1400" b="1" dirty="0" smtClean="0">
                <a:solidFill>
                  <a:srgbClr val="005582"/>
                </a:solidFill>
              </a:rPr>
              <a:t>  </a:t>
            </a:r>
            <a:r>
              <a:rPr lang="en-US" sz="1400" b="1" dirty="0">
                <a:solidFill>
                  <a:srgbClr val="005582"/>
                </a:solidFill>
              </a:rPr>
              <a:t>(1, 2, 3, 4, 5, 6, 7)*</a:t>
            </a:r>
          </a:p>
          <a:p>
            <a:r>
              <a:rPr lang="en-US" sz="1400" dirty="0">
                <a:solidFill>
                  <a:srgbClr val="005582"/>
                </a:solidFill>
              </a:rPr>
              <a:t>     </a:t>
            </a:r>
            <a:r>
              <a:rPr lang="en-US" sz="700" dirty="0">
                <a:solidFill>
                  <a:srgbClr val="005582"/>
                </a:solidFill>
              </a:rPr>
              <a:t>   </a:t>
            </a:r>
            <a:r>
              <a:rPr lang="en-US" sz="300" dirty="0" smtClean="0">
                <a:solidFill>
                  <a:srgbClr val="005582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5582"/>
                </a:solidFill>
              </a:rPr>
              <a:t>          11:00           </a:t>
            </a:r>
            <a:r>
              <a:rPr lang="en-US" sz="1400" b="1" dirty="0" smtClean="0">
                <a:solidFill>
                  <a:srgbClr val="005582"/>
                </a:solidFill>
              </a:rPr>
              <a:t>Chapter/ affinity Group Reports</a:t>
            </a:r>
            <a:r>
              <a:rPr lang="en-US" sz="1400" dirty="0" smtClean="0">
                <a:solidFill>
                  <a:srgbClr val="005582"/>
                </a:solidFill>
              </a:rPr>
              <a:t>*              </a:t>
            </a:r>
          </a:p>
          <a:p>
            <a:r>
              <a:rPr lang="en-US" sz="1400" dirty="0">
                <a:solidFill>
                  <a:srgbClr val="005582"/>
                </a:solidFill>
              </a:rPr>
              <a:t> </a:t>
            </a:r>
            <a:r>
              <a:rPr lang="en-US" sz="1000" dirty="0">
                <a:solidFill>
                  <a:srgbClr val="005582"/>
                </a:solidFill>
              </a:rPr>
              <a:t>   </a:t>
            </a:r>
            <a:r>
              <a:rPr lang="en-US" sz="100" dirty="0">
                <a:solidFill>
                  <a:srgbClr val="005582"/>
                </a:solidFill>
              </a:rPr>
              <a:t>    </a:t>
            </a:r>
            <a:r>
              <a:rPr lang="en-US" sz="100" dirty="0" err="1" smtClean="0">
                <a:solidFill>
                  <a:srgbClr val="005582"/>
                </a:solidFill>
              </a:rPr>
              <a:t>xxxx</a:t>
            </a:r>
            <a:endParaRPr lang="en-US" sz="100" dirty="0">
              <a:solidFill>
                <a:srgbClr val="005582"/>
              </a:solidFill>
            </a:endParaRPr>
          </a:p>
          <a:p>
            <a:r>
              <a:rPr lang="en-US" sz="1400" dirty="0">
                <a:solidFill>
                  <a:srgbClr val="005582"/>
                </a:solidFill>
              </a:rPr>
              <a:t>          12:10           Lunch</a:t>
            </a:r>
          </a:p>
          <a:p>
            <a:r>
              <a:rPr lang="en-US" sz="1400" dirty="0">
                <a:solidFill>
                  <a:srgbClr val="005582"/>
                </a:solidFill>
              </a:rPr>
              <a:t> </a:t>
            </a:r>
            <a:endParaRPr lang="en-US" sz="1000" dirty="0">
              <a:solidFill>
                <a:srgbClr val="005582"/>
              </a:solidFill>
            </a:endParaRPr>
          </a:p>
          <a:p>
            <a:r>
              <a:rPr lang="en-US" sz="1400" dirty="0">
                <a:solidFill>
                  <a:srgbClr val="005582"/>
                </a:solidFill>
              </a:rPr>
              <a:t>          13:00           </a:t>
            </a:r>
            <a:r>
              <a:rPr lang="en-US" sz="1400" b="1" dirty="0">
                <a:solidFill>
                  <a:srgbClr val="005582"/>
                </a:solidFill>
              </a:rPr>
              <a:t>Student Branch Chair Activities</a:t>
            </a:r>
            <a:endParaRPr lang="en-US" sz="1400" dirty="0">
              <a:solidFill>
                <a:srgbClr val="005582"/>
              </a:solidFill>
            </a:endParaRPr>
          </a:p>
          <a:p>
            <a:r>
              <a:rPr lang="en-US" sz="1400" dirty="0">
                <a:solidFill>
                  <a:srgbClr val="005582"/>
                </a:solidFill>
              </a:rPr>
              <a:t>          14:15           </a:t>
            </a:r>
            <a:r>
              <a:rPr lang="en-US" sz="1400" b="1" dirty="0">
                <a:solidFill>
                  <a:srgbClr val="005582"/>
                </a:solidFill>
              </a:rPr>
              <a:t>Chapter Reports continued</a:t>
            </a:r>
            <a:endParaRPr lang="en-US" sz="1400" dirty="0">
              <a:solidFill>
                <a:srgbClr val="005582"/>
              </a:solidFill>
            </a:endParaRPr>
          </a:p>
          <a:p>
            <a:r>
              <a:rPr lang="en-US" sz="1400" dirty="0">
                <a:solidFill>
                  <a:srgbClr val="005582"/>
                </a:solidFill>
              </a:rPr>
              <a:t>          14:40           New Business</a:t>
            </a:r>
          </a:p>
          <a:p>
            <a:pPr lvl="0"/>
            <a:r>
              <a:rPr lang="en-US" sz="1400" dirty="0" smtClean="0">
                <a:solidFill>
                  <a:srgbClr val="005582"/>
                </a:solidFill>
              </a:rPr>
              <a:t>				Communication </a:t>
            </a:r>
            <a:r>
              <a:rPr lang="en-US" sz="1400" dirty="0">
                <a:solidFill>
                  <a:srgbClr val="005582"/>
                </a:solidFill>
              </a:rPr>
              <a:t>Portal </a:t>
            </a:r>
            <a:r>
              <a:rPr lang="en-US" sz="1400" dirty="0" smtClean="0">
                <a:solidFill>
                  <a:srgbClr val="005582"/>
                </a:solidFill>
              </a:rPr>
              <a:t>/ News </a:t>
            </a:r>
            <a:r>
              <a:rPr lang="en-US" sz="1400" dirty="0">
                <a:solidFill>
                  <a:srgbClr val="005582"/>
                </a:solidFill>
              </a:rPr>
              <a:t>Letter, Interactive Website,.</a:t>
            </a:r>
            <a:r>
              <a:rPr lang="en-US" sz="1400" dirty="0" smtClean="0">
                <a:solidFill>
                  <a:srgbClr val="005582"/>
                </a:solidFill>
              </a:rPr>
              <a:t>.</a:t>
            </a:r>
            <a:endParaRPr lang="en-US" sz="1400" dirty="0">
              <a:solidFill>
                <a:srgbClr val="005582"/>
              </a:solidFill>
            </a:endParaRPr>
          </a:p>
          <a:p>
            <a:pPr lvl="0"/>
            <a:r>
              <a:rPr lang="en-US" sz="1400" dirty="0" smtClean="0">
                <a:solidFill>
                  <a:srgbClr val="005582"/>
                </a:solidFill>
              </a:rPr>
              <a:t>				Students </a:t>
            </a:r>
            <a:r>
              <a:rPr lang="en-US" sz="1400" dirty="0">
                <a:solidFill>
                  <a:srgbClr val="005582"/>
                </a:solidFill>
              </a:rPr>
              <a:t>Community / CTS Projects</a:t>
            </a:r>
          </a:p>
          <a:p>
            <a:r>
              <a:rPr lang="en-US" sz="1400" dirty="0">
                <a:solidFill>
                  <a:srgbClr val="005582"/>
                </a:solidFill>
              </a:rPr>
              <a:t>                             </a:t>
            </a:r>
            <a:r>
              <a:rPr lang="en-US" sz="1400" dirty="0" smtClean="0">
                <a:solidFill>
                  <a:srgbClr val="005582"/>
                </a:solidFill>
              </a:rPr>
              <a:t> Motion </a:t>
            </a:r>
            <a:r>
              <a:rPr lang="en-US" sz="1400" dirty="0">
                <a:solidFill>
                  <a:srgbClr val="005582"/>
                </a:solidFill>
              </a:rPr>
              <a:t>to Adopt …..</a:t>
            </a:r>
          </a:p>
          <a:p>
            <a:r>
              <a:rPr lang="en-US" sz="1400" dirty="0">
                <a:solidFill>
                  <a:srgbClr val="005582"/>
                </a:solidFill>
              </a:rPr>
              <a:t>         15:00            Adjourn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8679" y="3914339"/>
            <a:ext cx="36302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1.Tips </a:t>
            </a:r>
            <a:r>
              <a:rPr lang="en-US" sz="1200" dirty="0"/>
              <a:t>on Starting/Leaving chapter/affinity chair </a:t>
            </a:r>
          </a:p>
          <a:p>
            <a:r>
              <a:rPr lang="en-US" sz="1200" dirty="0" smtClean="0"/>
              <a:t>2</a:t>
            </a:r>
            <a:r>
              <a:rPr lang="en-US" sz="1200" dirty="0"/>
              <a:t>. Attracting Audience to my meeting/function</a:t>
            </a:r>
          </a:p>
          <a:p>
            <a:r>
              <a:rPr lang="en-US" sz="1200" dirty="0"/>
              <a:t>3. Budget &amp; Control – Part A</a:t>
            </a:r>
          </a:p>
          <a:p>
            <a:r>
              <a:rPr lang="en-US" sz="1200" dirty="0"/>
              <a:t>4. Budget &amp; Control – Part B</a:t>
            </a:r>
          </a:p>
          <a:p>
            <a:r>
              <a:rPr lang="en-US" sz="1200" dirty="0"/>
              <a:t>5. Outreach</a:t>
            </a:r>
          </a:p>
          <a:p>
            <a:r>
              <a:rPr lang="en-US" sz="1200" dirty="0"/>
              <a:t>6. Value IEEE is offering/Member Benefits</a:t>
            </a:r>
          </a:p>
          <a:p>
            <a:r>
              <a:rPr lang="en-US" sz="1200" dirty="0"/>
              <a:t>7. Preparing for Election</a:t>
            </a:r>
          </a:p>
        </p:txBody>
      </p:sp>
      <p:pic>
        <p:nvPicPr>
          <p:cNvPr id="6" name="Picture 5" descr="Macintosh HD:Users:fawzibehmann:Desktop:Events:EVENTS-TRV:0.5 IEEE LOGOS &gt;&gt;&gt;&gt;&gt;&gt;&gt;LLLLLLLLLL&lt;&lt;&lt;&lt;&lt;&lt;&lt;&lt;&lt;&lt;&gt;&gt;&gt;&gt;&gt;&gt;&gt;&gt;:ieec-cts logocccccccccccccc:ieee-cts-scaleable 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863600"/>
            <a:ext cx="774700" cy="1257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182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3"/>
          <p:cNvSpPr>
            <a:spLocks noChangeArrowheads="1"/>
          </p:cNvSpPr>
          <p:nvPr/>
        </p:nvSpPr>
        <p:spPr bwMode="auto">
          <a:xfrm>
            <a:off x="914400" y="228600"/>
            <a:ext cx="5302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Welcome to Health Forum on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b="1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Blockchain-Based Healthcare Initiatives</a:t>
            </a:r>
            <a:r>
              <a:rPr lang="en-US" sz="2000" b="1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000" dirty="0" smtClean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2" name="Rectangle 1"/>
          <p:cNvSpPr>
            <a:spLocks noChangeArrowheads="1"/>
          </p:cNvSpPr>
          <p:nvPr/>
        </p:nvSpPr>
        <p:spPr bwMode="auto">
          <a:xfrm>
            <a:off x="228600" y="62484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Monotype Sorts" charset="0"/>
              <a:buNone/>
            </a:pPr>
            <a:endParaRPr lang="en-US" sz="3600" smtClean="0">
              <a:solidFill>
                <a:srgbClr val="00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752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243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21" descr="blockchain imag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1002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281113"/>
            <a:ext cx="8915400" cy="45862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r-IN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  <a:endParaRPr lang="en-US" sz="2000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1:00 pm - 1:30  pm  Registration and networking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1:30 pm – 4:50 pm </a:t>
            </a: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 </a:t>
            </a: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Blockchain based  Healthcare Initiatives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       </a:t>
            </a: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1:30 – 1:45    </a:t>
            </a: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Opening Remarks: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</a:t>
            </a: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         </a:t>
            </a: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Dell Med – Dr. Anjum Khurshid,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          UT &amp; Fellow, Max Sherman - Prof. Sherri Greenberg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          IEEE Central Texas Section Chair – Fawzi Behmann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1:45 – 1:50    </a:t>
            </a: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 </a:t>
            </a: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Kevin MacVittie, MC &amp; Program Introduction and format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1:50 – 2:00   </a:t>
            </a: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  </a:t>
            </a: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Joshua Konkle, Economic development work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       </a:t>
            </a: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2:00 – 3:15   </a:t>
            </a: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  </a:t>
            </a: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Session 1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       </a:t>
            </a:r>
            <a:r>
              <a:rPr lang="mr-IN" i="1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3:15 - 3:35   </a:t>
            </a:r>
            <a:r>
              <a:rPr lang="en-US" i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r>
              <a:rPr lang="mr-IN" i="1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r>
              <a:rPr lang="mr-IN" i="1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Networking Break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       </a:t>
            </a: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3:35 - 4:50    </a:t>
            </a: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 </a:t>
            </a: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Session 2</a:t>
            </a:r>
            <a:endParaRPr lang="en-US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r-IN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4:50 pm - 5:00 pm   Initiatives for future collaboration </a:t>
            </a:r>
          </a:p>
        </p:txBody>
      </p:sp>
    </p:spTree>
    <p:extLst>
      <p:ext uri="{BB962C8B-B14F-4D97-AF65-F5344CB8AC3E}">
        <p14:creationId xmlns:p14="http://schemas.microsoft.com/office/powerpoint/2010/main" val="3727352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3"/>
          <p:cNvSpPr>
            <a:spLocks noChangeArrowheads="1"/>
          </p:cNvSpPr>
          <p:nvPr/>
        </p:nvSpPr>
        <p:spPr bwMode="auto">
          <a:xfrm>
            <a:off x="914400" y="152400"/>
            <a:ext cx="5302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Welcome to Health Forum on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b="1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Blockchain-Based Healthcare Initiatives</a:t>
            </a:r>
            <a:r>
              <a:rPr lang="en-US" sz="2000" b="1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000" b="1" dirty="0" smtClean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000" b="1" dirty="0" smtClean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Opening Remarks</a:t>
            </a:r>
            <a:endParaRPr lang="en-US" sz="2400" dirty="0" smtClean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ja-JP" sz="2000" dirty="0" smtClean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0" name="Rectangle 1"/>
          <p:cNvSpPr>
            <a:spLocks noChangeArrowheads="1"/>
          </p:cNvSpPr>
          <p:nvPr/>
        </p:nvSpPr>
        <p:spPr bwMode="auto">
          <a:xfrm>
            <a:off x="228600" y="62484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Monotype Sorts" charset="0"/>
              <a:buNone/>
            </a:pPr>
            <a:endParaRPr lang="en-US" sz="3600" smtClean="0">
              <a:solidFill>
                <a:srgbClr val="00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957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243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21" descr="blockchain imag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1002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tangle 2"/>
          <p:cNvSpPr>
            <a:spLocks noChangeArrowheads="1"/>
          </p:cNvSpPr>
          <p:nvPr/>
        </p:nvSpPr>
        <p:spPr bwMode="auto">
          <a:xfrm>
            <a:off x="2819400" y="1828800"/>
            <a:ext cx="5715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en-US" dirty="0" smtClean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Anjum</a:t>
            </a:r>
            <a:r>
              <a:rPr lang="en-US" sz="2000" b="1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err="1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Khurshid</a:t>
            </a:r>
            <a:r>
              <a:rPr lang="en-US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, MD Ph.D., Director of Data Integration, Dell Medical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Fawzi Behmann</a:t>
            </a:r>
            <a:r>
              <a:rPr lang="en-US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, IEEE Central Texas Section Chair, IEEE EMBS &amp; Computer Austin Joint Chapters Chair, ACUP Board Member, Himss/IHA Planner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Sherri Greenberg</a:t>
            </a:r>
            <a:r>
              <a:rPr lang="en-US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, Clinical Professor | Fellow, Max Sherman Chair in State &amp; Local Government, The University of Texas at Austin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9574" name="Picture 1" descr="fawzi behman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8826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3" descr="sherri greenberg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846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6" name="Picture 4" descr="anjum Kjurshid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914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57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3"/>
          <p:cNvSpPr>
            <a:spLocks noChangeArrowheads="1"/>
          </p:cNvSpPr>
          <p:nvPr/>
        </p:nvSpPr>
        <p:spPr bwMode="auto">
          <a:xfrm>
            <a:off x="1143000" y="0"/>
            <a:ext cx="53022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Welcome to Health Forum on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“</a:t>
            </a:r>
            <a:r>
              <a:rPr lang="en-US" altLang="ja-JP" sz="2000" b="1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Blockchain-Based Healthcare Initiatives</a:t>
            </a:r>
            <a:r>
              <a:rPr lang="en-US" sz="2000" b="1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”</a:t>
            </a:r>
            <a:endParaRPr lang="en-US" altLang="ja-JP" sz="2000" dirty="0">
              <a:solidFill>
                <a:srgbClr val="005582"/>
              </a:solidFill>
              <a:latin typeface="Arial"/>
              <a:ea typeface="ＭＳ Ｐゴシック" charset="0"/>
              <a:cs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5582"/>
              </a:solidFill>
              <a:latin typeface="Arial"/>
              <a:ea typeface="ＭＳ Ｐゴシック" charset="0"/>
              <a:cs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FEEDBACK</a:t>
            </a:r>
          </a:p>
        </p:txBody>
      </p:sp>
      <p:sp>
        <p:nvSpPr>
          <p:cNvPr id="146434" name="Rectangle 1"/>
          <p:cNvSpPr>
            <a:spLocks noChangeArrowheads="1"/>
          </p:cNvSpPr>
          <p:nvPr/>
        </p:nvSpPr>
        <p:spPr bwMode="auto">
          <a:xfrm>
            <a:off x="228600" y="62484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Monotype Sorts" charset="0"/>
              <a:buNone/>
            </a:pPr>
            <a:endParaRPr lang="en-US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643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243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Picture 21" descr="blockchain imag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1002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Rectangle 2"/>
          <p:cNvSpPr>
            <a:spLocks noChangeArrowheads="1"/>
          </p:cNvSpPr>
          <p:nvPr/>
        </p:nvSpPr>
        <p:spPr bwMode="auto">
          <a:xfrm>
            <a:off x="228600" y="949325"/>
            <a:ext cx="89154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5582"/>
              </a:solidFill>
              <a:latin typeface="Arial"/>
              <a:ea typeface="ＭＳ Ｐゴシック" charset="0"/>
              <a:cs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A giant step has taken by IEEE CTS-EMBS &amp; Computer collaborating with Dell Medical to hold a </a:t>
            </a:r>
            <a:r>
              <a:rPr lang="en-US" u="sng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Health Forum event</a:t>
            </a: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 on 29 October.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582"/>
              </a:solidFill>
              <a:latin typeface="Arial"/>
              <a:ea typeface="ＭＳ Ｐゴシック" charset="0"/>
              <a:cs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 The theme is Blockchain Based Initiatives in Healthcare. Seven CEOs and leaders of </a:t>
            </a:r>
            <a:r>
              <a:rPr lang="en-US" dirty="0" err="1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blockchain</a:t>
            </a: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 took part in a well-attended special program held at Dell Medical.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582"/>
              </a:solidFill>
              <a:latin typeface="Arial"/>
              <a:ea typeface="ＭＳ Ｐゴシック" charset="0"/>
              <a:cs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OUTCOME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Registered:  80+				Attended: 50+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582"/>
              </a:solidFill>
              <a:latin typeface="Arial"/>
              <a:ea typeface="ＭＳ Ｐゴシック" charset="0"/>
              <a:cs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Results from Initial Traction with the attendees: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24 asked to be notified of chapter events,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15 to be enrolled in receiving  CTS newsletter,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13 to receive more info about IEEE,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11 asked for further dialog,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  7 ready to volunteer and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582"/>
                </a:solidFill>
                <a:latin typeface="Arial"/>
                <a:ea typeface="ＭＳ Ｐゴシック" charset="0"/>
                <a:cs typeface="Arial"/>
              </a:rPr>
              <a:t>14 potential speakers.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582"/>
              </a:solidFill>
              <a:latin typeface="Arial"/>
              <a:ea typeface="ＭＳ Ｐゴシック" charset="0"/>
              <a:cs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582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991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2019 -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1/19/19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15" y="1402157"/>
            <a:ext cx="896258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5582"/>
                </a:solidFill>
                <a:latin typeface="Arial"/>
                <a:cs typeface="Arial"/>
              </a:rPr>
              <a:t>Focus </a:t>
            </a:r>
            <a:r>
              <a:rPr lang="en-US" dirty="0">
                <a:solidFill>
                  <a:srgbClr val="005582"/>
                </a:solidFill>
                <a:latin typeface="Arial"/>
                <a:cs typeface="Arial"/>
              </a:rPr>
              <a:t>on Strategic direction that will drive initiatives, resource commitment, </a:t>
            </a:r>
            <a:r>
              <a:rPr lang="en-US" dirty="0" smtClean="0">
                <a:solidFill>
                  <a:srgbClr val="005582"/>
                </a:solidFill>
                <a:latin typeface="Arial"/>
                <a:cs typeface="Arial"/>
              </a:rPr>
              <a:t>financial </a:t>
            </a:r>
            <a:r>
              <a:rPr lang="en-US" dirty="0">
                <a:solidFill>
                  <a:srgbClr val="005582"/>
                </a:solidFill>
                <a:latin typeface="Arial"/>
                <a:cs typeface="Arial"/>
              </a:rPr>
              <a:t>plan &amp; control, and vitality to chapters and the section supported by simplified P&amp;P</a:t>
            </a:r>
            <a:r>
              <a:rPr lang="en-US" dirty="0" smtClean="0">
                <a:solidFill>
                  <a:srgbClr val="005582"/>
                </a:solidFill>
                <a:latin typeface="Arial"/>
                <a:cs typeface="Arial"/>
              </a:rPr>
              <a:t>.</a:t>
            </a:r>
          </a:p>
          <a:p>
            <a:endParaRPr lang="en-US" sz="1200" dirty="0">
              <a:solidFill>
                <a:srgbClr val="005582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5582"/>
                </a:solidFill>
                <a:latin typeface="Arial"/>
                <a:cs typeface="Arial"/>
              </a:rPr>
              <a:t>Empower </a:t>
            </a:r>
            <a:r>
              <a:rPr lang="en-US" dirty="0">
                <a:solidFill>
                  <a:srgbClr val="005582"/>
                </a:solidFill>
                <a:latin typeface="Arial"/>
                <a:cs typeface="Arial"/>
              </a:rPr>
              <a:t>chapter leaders and CTS officers with guidelines, tips and training to efficiently run their OU and committees</a:t>
            </a:r>
            <a:r>
              <a:rPr lang="en-US" dirty="0" smtClean="0">
                <a:solidFill>
                  <a:srgbClr val="005582"/>
                </a:solidFill>
                <a:latin typeface="Arial"/>
                <a:cs typeface="Arial"/>
              </a:rPr>
              <a:t>.</a:t>
            </a:r>
          </a:p>
          <a:p>
            <a:endParaRPr lang="en-US" sz="1200" dirty="0">
              <a:solidFill>
                <a:srgbClr val="005582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5582"/>
                </a:solidFill>
                <a:latin typeface="Arial"/>
                <a:cs typeface="Arial"/>
              </a:rPr>
              <a:t>Bring </a:t>
            </a:r>
            <a:r>
              <a:rPr lang="en-US" dirty="0">
                <a:solidFill>
                  <a:srgbClr val="005582"/>
                </a:solidFill>
                <a:latin typeface="Arial"/>
                <a:cs typeface="Arial"/>
              </a:rPr>
              <a:t>about a consolidated and smart CTS Record management. </a:t>
            </a:r>
            <a:endParaRPr lang="en-US" dirty="0" smtClean="0">
              <a:solidFill>
                <a:srgbClr val="005582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005582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5582"/>
                </a:solidFill>
                <a:latin typeface="Arial"/>
                <a:cs typeface="Arial"/>
              </a:rPr>
              <a:t>Building </a:t>
            </a:r>
            <a:r>
              <a:rPr lang="en-US" dirty="0">
                <a:solidFill>
                  <a:srgbClr val="005582"/>
                </a:solidFill>
                <a:latin typeface="Arial"/>
                <a:cs typeface="Arial"/>
              </a:rPr>
              <a:t>brand equity with Outreach Events bringing closer collaboration among industry, academia and government aimed at increase value to the community and solidify/enlarge the base. </a:t>
            </a:r>
            <a:endParaRPr lang="en-US" dirty="0" smtClean="0">
              <a:solidFill>
                <a:srgbClr val="005582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005582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5582"/>
                </a:solidFill>
                <a:latin typeface="Arial"/>
                <a:cs typeface="Arial"/>
              </a:rPr>
              <a:t>Increase </a:t>
            </a:r>
            <a:r>
              <a:rPr lang="en-US" dirty="0">
                <a:solidFill>
                  <a:srgbClr val="005582"/>
                </a:solidFill>
                <a:latin typeface="Arial"/>
                <a:cs typeface="Arial"/>
              </a:rPr>
              <a:t>focus on student’s activities with ushering first CTS student conference</a:t>
            </a:r>
            <a:r>
              <a:rPr lang="en-US" dirty="0" smtClean="0">
                <a:solidFill>
                  <a:srgbClr val="005582"/>
                </a:solidFill>
                <a:latin typeface="Arial"/>
                <a:cs typeface="Arial"/>
              </a:rPr>
              <a:t>.</a:t>
            </a:r>
          </a:p>
          <a:p>
            <a:endParaRPr lang="en-US" sz="1400" dirty="0">
              <a:solidFill>
                <a:srgbClr val="005582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5582"/>
                </a:solidFill>
                <a:latin typeface="Arial"/>
                <a:cs typeface="Arial"/>
              </a:rPr>
              <a:t>Simplify </a:t>
            </a:r>
            <a:r>
              <a:rPr lang="en-US" dirty="0">
                <a:solidFill>
                  <a:srgbClr val="005582"/>
                </a:solidFill>
                <a:latin typeface="Arial"/>
                <a:cs typeface="Arial"/>
              </a:rPr>
              <a:t>financial planning and management  (Budget plan, Expense reporting, Budget Control, Risk mitigation)</a:t>
            </a:r>
            <a:r>
              <a:rPr lang="en-US" dirty="0" smtClean="0">
                <a:solidFill>
                  <a:srgbClr val="005582"/>
                </a:solidFill>
                <a:latin typeface="Arial"/>
                <a:cs typeface="Arial"/>
              </a:rPr>
              <a:t>.</a:t>
            </a:r>
          </a:p>
          <a:p>
            <a:endParaRPr lang="en-US" sz="1200" dirty="0">
              <a:solidFill>
                <a:srgbClr val="005582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5582"/>
                </a:solidFill>
                <a:latin typeface="Arial"/>
                <a:cs typeface="Arial"/>
              </a:rPr>
              <a:t>CTS </a:t>
            </a:r>
            <a:r>
              <a:rPr lang="en-US" dirty="0">
                <a:solidFill>
                  <a:srgbClr val="005582"/>
                </a:solidFill>
                <a:latin typeface="Arial"/>
                <a:cs typeface="Arial"/>
              </a:rPr>
              <a:t>vitality rewarding and recognizing efforts and accomplishments in advancing the objectives of the section.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3415" y="462357"/>
            <a:ext cx="8962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An Exciting Year Ahead - Objectives</a:t>
            </a:r>
            <a:endParaRPr lang="en-US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2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2019 -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1/18/19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5582"/>
                </a:solidFill>
              </a:rPr>
              <a:t>Capitalize on being RELEVANT and create initiatives with great focus on solidifying the base, creating greater awareness, traction, increase territory/membership:</a:t>
            </a:r>
          </a:p>
          <a:p>
            <a:endParaRPr lang="en-US" sz="1600" dirty="0">
              <a:solidFill>
                <a:srgbClr val="005582"/>
              </a:solidFill>
            </a:endParaRPr>
          </a:p>
          <a:p>
            <a:r>
              <a:rPr lang="en-US" sz="1600" b="1" dirty="0">
                <a:solidFill>
                  <a:srgbClr val="005582"/>
                </a:solidFill>
              </a:rPr>
              <a:t>Initiative 1:</a:t>
            </a:r>
            <a:endParaRPr lang="en-US" sz="1600" dirty="0">
              <a:solidFill>
                <a:srgbClr val="005582"/>
              </a:solidFill>
            </a:endParaRPr>
          </a:p>
          <a:p>
            <a:r>
              <a:rPr lang="en-US" sz="1600" dirty="0">
                <a:solidFill>
                  <a:srgbClr val="005582"/>
                </a:solidFill>
              </a:rPr>
              <a:t>Collaborate with Government, Industry and Academia and </a:t>
            </a:r>
            <a:r>
              <a:rPr lang="en-US" sz="1600" b="1" u="sng" dirty="0">
                <a:solidFill>
                  <a:srgbClr val="005582"/>
                </a:solidFill>
              </a:rPr>
              <a:t>hold series of events </a:t>
            </a:r>
            <a:r>
              <a:rPr lang="en-US" sz="1600" dirty="0">
                <a:solidFill>
                  <a:srgbClr val="005582"/>
                </a:solidFill>
              </a:rPr>
              <a:t>that discusses technical trends in collaborative technologies such as 5G/6G, </a:t>
            </a:r>
            <a:r>
              <a:rPr lang="en-US" sz="1600" dirty="0" err="1">
                <a:solidFill>
                  <a:srgbClr val="005582"/>
                </a:solidFill>
              </a:rPr>
              <a:t>IoT</a:t>
            </a:r>
            <a:r>
              <a:rPr lang="en-US" sz="1600" dirty="0">
                <a:solidFill>
                  <a:srgbClr val="005582"/>
                </a:solidFill>
              </a:rPr>
              <a:t>, AI/ML, Nano-technology, cyber security and impact on building smart solutions for our communities and </a:t>
            </a:r>
            <a:r>
              <a:rPr lang="en-US" sz="1600" dirty="0" smtClean="0">
                <a:solidFill>
                  <a:srgbClr val="005582"/>
                </a:solidFill>
              </a:rPr>
              <a:t>cities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5582"/>
                </a:solidFill>
              </a:rPr>
              <a:t>City</a:t>
            </a:r>
            <a:endParaRPr lang="en-US" sz="1600" dirty="0">
              <a:solidFill>
                <a:srgbClr val="005582"/>
              </a:solidFill>
            </a:endParaRPr>
          </a:p>
          <a:p>
            <a:r>
              <a:rPr lang="en-US" sz="1600" dirty="0">
                <a:solidFill>
                  <a:srgbClr val="005582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005582"/>
                </a:solidFill>
              </a:rPr>
              <a:t>Initiative 2:</a:t>
            </a:r>
            <a:endParaRPr lang="en-US" sz="1600" dirty="0">
              <a:solidFill>
                <a:srgbClr val="005582"/>
              </a:solidFill>
            </a:endParaRPr>
          </a:p>
          <a:p>
            <a:r>
              <a:rPr lang="en-US" sz="1600" dirty="0">
                <a:solidFill>
                  <a:srgbClr val="005582"/>
                </a:solidFill>
              </a:rPr>
              <a:t>Empower Students to hold 2019 Student Conference capitalizing on virtual techniques and a series of standalone fulfilled activities </a:t>
            </a:r>
          </a:p>
          <a:p>
            <a:r>
              <a:rPr lang="en-US" sz="1600" dirty="0">
                <a:solidFill>
                  <a:srgbClr val="005582"/>
                </a:solidFill>
              </a:rPr>
              <a:t> </a:t>
            </a:r>
          </a:p>
          <a:p>
            <a:r>
              <a:rPr lang="en-US" sz="1600" b="1" dirty="0">
                <a:solidFill>
                  <a:srgbClr val="005582"/>
                </a:solidFill>
              </a:rPr>
              <a:t>Initiative 3:</a:t>
            </a:r>
            <a:endParaRPr lang="en-US" sz="1600" dirty="0">
              <a:solidFill>
                <a:srgbClr val="005582"/>
              </a:solidFill>
            </a:endParaRPr>
          </a:p>
          <a:p>
            <a:r>
              <a:rPr lang="en-US" sz="1600" dirty="0">
                <a:solidFill>
                  <a:srgbClr val="005582"/>
                </a:solidFill>
              </a:rPr>
              <a:t>Develop Communication portal for networking, blogging and technology/group discussions.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3415" y="462357"/>
            <a:ext cx="8962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An Exciting Year Ahead: Key Initiatives</a:t>
            </a:r>
            <a:endParaRPr lang="en-US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5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Events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201789" y="1295702"/>
            <a:ext cx="8942211" cy="4959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Challenge: How to create a Successful outreach event?</a:t>
            </a:r>
          </a:p>
          <a:p>
            <a:r>
              <a:rPr lang="en-US" sz="2400" dirty="0" smtClean="0">
                <a:latin typeface="Arial"/>
                <a:cs typeface="Arial"/>
              </a:rPr>
              <a:t>Look at potential need(s) that will benefit others</a:t>
            </a:r>
          </a:p>
          <a:p>
            <a:r>
              <a:rPr lang="en-US" sz="2400" dirty="0" smtClean="0">
                <a:latin typeface="Arial"/>
                <a:cs typeface="Arial"/>
              </a:rPr>
              <a:t>Brainstorm: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Out of many areas, which areas that dive to the core and create greater value and differentiation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Rehearse some details with others to assess the scope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Scope-&gt; resources, commitment , $, coordination and execution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How? A small team look into the feasibility and initial commitment</a:t>
            </a:r>
          </a:p>
          <a:p>
            <a:pPr lvl="1"/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Practice by launching a small scale event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Analyze what went right and what went wrong for improvement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Incremental growth towards bigger &amp; quality events, relationship that last</a:t>
            </a: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888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Events </a:t>
            </a:r>
            <a:r>
              <a:rPr lang="mr-IN" dirty="0" smtClean="0"/>
              <a:t>–</a:t>
            </a:r>
            <a:r>
              <a:rPr lang="en-US" dirty="0" smtClean="0"/>
              <a:t> GET Started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277989" y="1321102"/>
            <a:ext cx="8904111" cy="495904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Examples</a:t>
            </a:r>
          </a:p>
          <a:p>
            <a:r>
              <a:rPr lang="en-US" sz="2000" dirty="0" smtClean="0">
                <a:latin typeface="Arial"/>
                <a:cs typeface="Arial"/>
              </a:rPr>
              <a:t>Start with High School: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Help in School council -- 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Volunteer at Discover Engineering </a:t>
            </a:r>
          </a:p>
          <a:p>
            <a:pPr lvl="2"/>
            <a:r>
              <a:rPr lang="en-US" sz="1600" dirty="0" smtClean="0">
                <a:latin typeface="Arial"/>
                <a:cs typeface="Arial"/>
              </a:rPr>
              <a:t>&gt; this would form basis for event that you lead and engage schools/students</a:t>
            </a:r>
          </a:p>
          <a:p>
            <a:r>
              <a:rPr lang="en-US" sz="2000" dirty="0" smtClean="0">
                <a:latin typeface="Arial"/>
                <a:cs typeface="Arial"/>
              </a:rPr>
              <a:t>IEEE Humanitarian Projects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Student various project on IEEE website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Engage in one of them or propose a new one</a:t>
            </a:r>
          </a:p>
          <a:p>
            <a:r>
              <a:rPr lang="en-US" dirty="0" smtClean="0">
                <a:latin typeface="Arial"/>
                <a:cs typeface="Arial"/>
              </a:rPr>
              <a:t>Educational workshop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US" dirty="0" smtClean="0">
                <a:latin typeface="Arial"/>
                <a:cs typeface="Arial"/>
              </a:rPr>
              <a:t> special focused event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Engage with chapters that have a plan in this area</a:t>
            </a:r>
          </a:p>
          <a:p>
            <a:r>
              <a:rPr lang="en-US" dirty="0" smtClean="0">
                <a:latin typeface="Arial"/>
                <a:cs typeface="Arial"/>
              </a:rPr>
              <a:t>Be Part of CTS Outreach program </a:t>
            </a: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411480" lvl="1" indent="0"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lvl="1"/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49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CTS Leadership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1/18/19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CTS  </a:t>
            </a:r>
          </a:p>
          <a:p>
            <a:r>
              <a:rPr lang="en-US" sz="2000" b="1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5299" y="1306412"/>
            <a:ext cx="2037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Committees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5555" y="4989969"/>
            <a:ext cx="2037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Coordinators</a:t>
            </a:r>
            <a:r>
              <a:rPr lang="en-US" sz="2000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306412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480166" cy="31393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Fawzi Behmann</a:t>
            </a:r>
            <a:endParaRPr lang="en-US" sz="1200" dirty="0"/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Fabio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Gomez</a:t>
            </a:r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SA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Ehsaneh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Sunny Shahhaidar</a:t>
            </a:r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r>
              <a:rPr lang="en-US" sz="1200" dirty="0" smtClean="0"/>
              <a:t>Secretary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Raymond Choo</a:t>
            </a:r>
          </a:p>
          <a:p>
            <a:endParaRPr lang="en-US" sz="500" dirty="0" smtClean="0"/>
          </a:p>
          <a:p>
            <a:r>
              <a:rPr lang="en-US" sz="1200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Bill Martino</a:t>
            </a:r>
          </a:p>
          <a:p>
            <a:endParaRPr lang="en-US" sz="500" dirty="0"/>
          </a:p>
          <a:p>
            <a:r>
              <a:rPr lang="en-US" sz="1200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Leslie Martinich</a:t>
            </a:r>
          </a:p>
          <a:p>
            <a:endParaRPr lang="en-US" sz="500" dirty="0"/>
          </a:p>
          <a:p>
            <a:r>
              <a:rPr lang="en-US" sz="1200" dirty="0" smtClean="0"/>
              <a:t>Past Past Chairs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Kenny 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7965" y="1674354"/>
            <a:ext cx="2775119" cy="304698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Awards </a:t>
            </a:r>
            <a:r>
              <a:rPr lang="en-US" sz="1200" dirty="0"/>
              <a:t>and </a:t>
            </a:r>
            <a:r>
              <a:rPr lang="en-US" sz="1200" dirty="0" smtClean="0"/>
              <a:t>Recognition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vTools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Finance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</a:t>
            </a:r>
            <a:r>
              <a:rPr lang="en-US" sz="1200" dirty="0"/>
              <a:t>-12 Educational </a:t>
            </a:r>
            <a:r>
              <a:rPr lang="en-US" sz="1200" dirty="0" smtClean="0"/>
              <a:t>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University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Professional Activities </a:t>
            </a:r>
            <a:r>
              <a:rPr lang="mr-IN" sz="1200" dirty="0" smtClean="0"/>
              <a:t>–</a:t>
            </a:r>
            <a:r>
              <a:rPr lang="en-US" sz="1200" dirty="0" smtClean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Humanitarian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2222" y="5280732"/>
            <a:ext cx="2236510" cy="129266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Analog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Mid-month reminder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 Master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Public Relations</a:t>
            </a:r>
          </a:p>
          <a:p>
            <a:endParaRPr lang="en-US" dirty="0" smtClean="0"/>
          </a:p>
        </p:txBody>
      </p:sp>
      <p:pic>
        <p:nvPicPr>
          <p:cNvPr id="17" name="Picture 16" descr="Screen Shot 2018-08-07 at 9.3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71" y="1720464"/>
            <a:ext cx="3220154" cy="5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SPRING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January 19, 2019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Marcos,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2" y="4329452"/>
            <a:ext cx="8400987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Section: CTS Central Texas Section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Fawzi Behmann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1/18/19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7583" y="2063403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CTS Officers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0148" y="3008122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2109550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Standing Committees/Coordinators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38358" y="909685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Chapters/Affinity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575680"/>
            <a:ext cx="2480166" cy="31393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Chair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Fawzi Behmann</a:t>
            </a:r>
            <a:endParaRPr lang="en-US" sz="1200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Vice Chair </a:t>
            </a:r>
            <a:r>
              <a:rPr lang="mr-IN" sz="1200" dirty="0" smtClean="0">
                <a:solidFill>
                  <a:srgbClr val="00558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A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>
                <a:solidFill>
                  <a:srgbClr val="005582"/>
                </a:solidFill>
                <a:latin typeface="Arial"/>
                <a:ea typeface="Lucida Grande"/>
                <a:cs typeface="Lucida Grande"/>
              </a:rPr>
              <a:t>Fabio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ea typeface="Lucida Grande"/>
                <a:cs typeface="Lucida Grande"/>
              </a:rPr>
              <a:t>Gomez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Vice Chair </a:t>
            </a:r>
            <a:r>
              <a:rPr lang="mr-IN" sz="1200" dirty="0" smtClean="0">
                <a:solidFill>
                  <a:srgbClr val="00558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SA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>
                <a:solidFill>
                  <a:srgbClr val="005582"/>
                </a:solidFill>
                <a:latin typeface="Arial"/>
                <a:ea typeface="Lucida Grande"/>
                <a:cs typeface="Lucida Grande"/>
              </a:rPr>
              <a:t>Ehsaneh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ea typeface="Lucida Grande"/>
                <a:cs typeface="Lucida Grande"/>
              </a:rPr>
              <a:t>Sunny Shahhaidar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500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Secretary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Raymond Choo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Treasurer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Bill Martino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Past Chair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Leslie Martinich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Past Past Chairs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Kenny Rice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4499" y="3125213"/>
            <a:ext cx="2762295" cy="304698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Strategic Plan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Policies and Procedures PARP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Awards </a:t>
            </a:r>
            <a:r>
              <a:rPr lang="en-US" sz="1200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and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Recognition</a:t>
            </a:r>
            <a:endParaRPr lang="en-US" sz="1200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Membership Development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Electronics Communications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Website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vTools/Collabratec/Social Media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Communications Portal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Conferences/Events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Section-Chapter Vitality Chair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Finance Committee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K</a:t>
            </a:r>
            <a:r>
              <a:rPr lang="en-US" sz="1200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-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12/STEM </a:t>
            </a:r>
            <a:r>
              <a:rPr lang="en-US" sz="1200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Educational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Activities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Students Activities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Professional Activities </a:t>
            </a:r>
            <a:r>
              <a:rPr lang="mr-IN" sz="1200" dirty="0" smtClean="0">
                <a:solidFill>
                  <a:srgbClr val="00558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PACE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Outreach Program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Humanitarian</a:t>
            </a:r>
          </a:p>
        </p:txBody>
      </p:sp>
      <p:pic>
        <p:nvPicPr>
          <p:cNvPr id="15" name="Picture 14" descr="Screen Shot 2018-08-07 at 9.3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65" y="1323737"/>
            <a:ext cx="3220154" cy="5077063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600"/>
            <a:ext cx="1066800" cy="190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acintosh HD:Users:fawzibehmann:Desktop:Events:EVENTS-TRV:0.5 IEEE LOGOS &gt;&gt;&gt;&gt;&gt;&gt;&gt;LLLLLLLLLL&lt;&lt;&lt;&lt;&lt;&lt;&lt;&lt;&lt;&lt;&gt;&gt;&gt;&gt;&gt;&gt;&gt;&gt;:ieec-cts logocccccccccccccc:ieee-cts-scaleable 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02360" cy="18091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752600" y="76200"/>
            <a:ext cx="6172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CENTRAL TEXAS SECTION (CTS</a:t>
            </a:r>
            <a:r>
              <a:rPr lang="en-US" sz="2800" b="1" dirty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)</a:t>
            </a:r>
            <a:r>
              <a:rPr lang="en-US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(~4,000 members)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5791200"/>
            <a:ext cx="388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Student  Chapters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Student Branches</a:t>
            </a:r>
          </a:p>
        </p:txBody>
      </p:sp>
      <p:pic>
        <p:nvPicPr>
          <p:cNvPr id="20" name="Picture 1" descr="Screen Shot 2013-09-21 at 1.38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1905000" cy="138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>
            <a:off x="7010400" y="609600"/>
            <a:ext cx="1828800" cy="9906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 flipV="1">
            <a:off x="7010400" y="1676400"/>
            <a:ext cx="1447800" cy="8382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048072" y="0"/>
            <a:ext cx="117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558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CTS </a:t>
            </a:r>
            <a:endParaRPr lang="en-US" b="1" dirty="0">
              <a:solidFill>
                <a:srgbClr val="00558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558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Counties</a:t>
            </a:r>
            <a:endParaRPr lang="en-US" b="1" dirty="0">
              <a:solidFill>
                <a:srgbClr val="00558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862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9" descr="MBblue_noma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200400" cy="10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2302654"/>
            <a:ext cx="8373179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For Central Texas Section to be </a:t>
            </a:r>
            <a:r>
              <a:rPr lang="en-US" sz="24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RELEVANT</a:t>
            </a:r>
            <a:r>
              <a:rPr lang="en-US" sz="20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 to the members and community at large.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Chapter vitality: Min 3-5 meetings, relevant topics, increase attendance, audience satisfaction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Improve Communications and Training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Building communities of Interest: K-12, Student engagement, 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CTS Initiatives: Collaboration with other consortiums/councils, special interest groups, industry, government and academia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Collaboration with other sections, regions, and societies</a:t>
            </a:r>
          </a:p>
        </p:txBody>
      </p:sp>
      <p:pic>
        <p:nvPicPr>
          <p:cNvPr id="12" name="Picture 11" descr="Macintosh HD:Users:fawzibehmann:Desktop:Events:EVENTS-TRV:0.5 IEEE LOGOS &gt;&gt;&gt;&gt;&gt;&gt;&gt;LLLLLLLLLL&lt;&lt;&lt;&lt;&lt;&lt;&lt;&lt;&lt;&lt;&gt;&gt;&gt;&gt;&gt;&gt;&gt;&gt;:ieec-cts logocccccccccccccc:ieee-cts-scaleable 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1102360" cy="18091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567318" y="1447800"/>
            <a:ext cx="3262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CTS Mission</a:t>
            </a:r>
            <a:endParaRPr lang="en-US" sz="40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62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9" descr="MBblue_noma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200400" cy="10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1195849"/>
            <a:ext cx="8915400" cy="578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6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Chapter vitality: Min 3-5 meetings, relevant topics, increase attendance, audience satisfaction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Continue to improve on Budget preparation and reporting (quarterly) and respond to external inquiry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Tracking inactive chapters and develop action plan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Celebrated achievement and awarded individuals in Austin &amp; San Antonio and section for exceptional services. Two CTS Fellows joined us.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Initial discussion on having AI-based record management (recording, retrieval &amp; reporting)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New position on Chapter-Section Vitality chair </a:t>
            </a:r>
            <a:endParaRPr lang="en-US" sz="1400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2. Improve Communications and Training</a:t>
            </a:r>
            <a:endParaRPr lang="en-US" sz="16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Establish Icon for the section and outline counties. CTS: </a:t>
            </a:r>
            <a:r>
              <a:rPr lang="en-US" sz="1400" dirty="0" smtClean="0">
                <a:solidFill>
                  <a:srgbClr val="005582"/>
                </a:solidFill>
              </a:rPr>
              <a:t>3,939 </a:t>
            </a:r>
            <a:r>
              <a:rPr lang="en-US" sz="1400" dirty="0">
                <a:solidFill>
                  <a:srgbClr val="005582"/>
                </a:solidFill>
              </a:rPr>
              <a:t>members, with over 48 Fellows and </a:t>
            </a:r>
            <a:r>
              <a:rPr lang="en-US" sz="1400" dirty="0" smtClean="0">
                <a:solidFill>
                  <a:srgbClr val="005582"/>
                </a:solidFill>
              </a:rPr>
              <a:t>over 428 </a:t>
            </a:r>
            <a:r>
              <a:rPr lang="en-US" sz="1400" dirty="0">
                <a:solidFill>
                  <a:srgbClr val="005582"/>
                </a:solidFill>
              </a:rPr>
              <a:t>Senior </a:t>
            </a:r>
            <a:r>
              <a:rPr lang="en-US" sz="1400" dirty="0" smtClean="0">
                <a:solidFill>
                  <a:srgbClr val="005582"/>
                </a:solidFill>
              </a:rPr>
              <a:t>Members. </a:t>
            </a:r>
            <a:endParaRPr lang="en-US" sz="1400" dirty="0" smtClean="0">
              <a:solidFill>
                <a:srgbClr val="005582"/>
              </a:solidFill>
              <a:ea typeface="ＭＳ Ｐゴシック" charset="0"/>
              <a:cs typeface="ＭＳ Ｐゴシック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Launch CTS newsletter and editorial column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Chapter</a:t>
            </a:r>
            <a:r>
              <a:rPr lang="en-US" sz="1400" dirty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/Officers </a:t>
            </a:r>
            <a:r>
              <a:rPr lang="mr-IN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Operations Training (San Antonio &amp; Austin</a:t>
            </a: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Recorded session and slides on CTS website</a:t>
            </a:r>
            <a:endParaRPr lang="en-US" sz="1400" dirty="0">
              <a:solidFill>
                <a:srgbClr val="005582"/>
              </a:solidFill>
              <a:ea typeface="ＭＳ Ｐゴシック" charset="0"/>
              <a:cs typeface="ＭＳ Ｐゴシック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Leadership </a:t>
            </a: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Training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Survey and action plan to support CTS Leadership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Gap analysis (CTS Roster, vTools, Website, </a:t>
            </a:r>
            <a:r>
              <a:rPr lang="mr-IN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…</a:t>
            </a: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) </a:t>
            </a:r>
            <a:endParaRPr lang="en-US" sz="1400" dirty="0">
              <a:solidFill>
                <a:srgbClr val="005582"/>
              </a:solidFill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3. Building communities of Interest: K-12, Student engagement, YP</a:t>
            </a:r>
            <a:endParaRPr lang="en-US" sz="1600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Started 2 Students Outreach Community Projects at Texas State (8 students, 2 Mentors)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Addressed UT Students &amp; Opportunity to leverage new labs at UT-Austin 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Application for 30K Grant. Connect with Discover engineering.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Communications Portal Discussion (Interactive website, social media, hosting discussion blogging, volunteer/Career features,..)</a:t>
            </a:r>
            <a:endParaRPr lang="en-US" sz="1400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7218" y="495300"/>
            <a:ext cx="3262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CTS Mission</a:t>
            </a:r>
            <a:endParaRPr lang="en-US" sz="40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06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9" descr="MBblue_noma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200400" cy="10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1576849"/>
            <a:ext cx="8373179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4. CTS Initiatives: Collaboration with other consortiums/councils, special interest groups, industry, government and academia</a:t>
            </a:r>
            <a:endParaRPr lang="en-US" sz="1600" b="1" dirty="0">
              <a:solidFill>
                <a:srgbClr val="005582"/>
              </a:solidFill>
              <a:ea typeface="ＭＳ Ｐゴシック" charset="0"/>
              <a:cs typeface="ＭＳ Ｐゴシック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Himss/IHP IoT Day (March)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SxSW Collaboration with IEEE and ACUP and ATC (March)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Established session on Open Data &amp; privacy issues between CoA and Malaysia PM Office on Innovation (April)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CVD </a:t>
            </a:r>
            <a:r>
              <a:rPr lang="mr-IN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 Congressional Activities (PACE based), Follow-up engagement on Policy 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NI Week (May)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Future Leadership Forum (July)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IEEE Day </a:t>
            </a:r>
            <a:r>
              <a:rPr lang="mr-IN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 series of activities in Austin and San Antonio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Dell Medical </a:t>
            </a:r>
            <a:r>
              <a:rPr lang="mr-IN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 Blockchain Healthcare Initiatives (October</a:t>
            </a: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) </a:t>
            </a:r>
            <a:r>
              <a:rPr lang="mr-IN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 is requesting more engagement in 2019</a:t>
            </a:r>
            <a:endParaRPr lang="en-US" sz="1400" dirty="0" smtClean="0">
              <a:solidFill>
                <a:srgbClr val="005582"/>
              </a:solidFill>
              <a:ea typeface="ＭＳ Ｐゴシック" charset="0"/>
              <a:cs typeface="ＭＳ Ｐゴシック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InnoTech </a:t>
            </a:r>
            <a:r>
              <a:rPr lang="mr-IN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 Collaboration on IEEE Day. Great exposure, great sign up (October)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PAWR  - 5G Test bed for smart connected community (Nov-Dec)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 smtClean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5. Collaboration with other sections, regions, and societies. </a:t>
            </a:r>
            <a:endParaRPr lang="en-US" sz="1600" b="1" dirty="0">
              <a:solidFill>
                <a:srgbClr val="005582"/>
              </a:solidFill>
              <a:ea typeface="ＭＳ Ｐゴシック" charset="0"/>
              <a:cs typeface="ＭＳ Ｐゴシック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R5 GreenTech of Smart City (April 4-6) 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R5 Meeting / Student Competition (April 6-8)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Bid  to host ComSoc </a:t>
            </a:r>
            <a:r>
              <a:rPr lang="mr-IN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1400" dirty="0" smtClean="0">
                <a:solidFill>
                  <a:srgbClr val="005582"/>
                </a:solidFill>
                <a:ea typeface="ＭＳ Ｐゴシック" charset="0"/>
                <a:cs typeface="ＭＳ Ｐゴシック" charset="0"/>
              </a:rPr>
              <a:t> Globecom 2022 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DL Program reaching out to </a:t>
            </a:r>
            <a:r>
              <a:rPr lang="en-US" sz="1400" dirty="0" smtClean="0">
                <a:solidFill>
                  <a:srgbClr val="005582"/>
                </a:solidFill>
              </a:rPr>
              <a:t>over </a:t>
            </a:r>
            <a:r>
              <a:rPr lang="en-US" sz="1400" dirty="0">
                <a:solidFill>
                  <a:srgbClr val="005582"/>
                </a:solidFill>
              </a:rPr>
              <a:t>16 Lecturers in 8 </a:t>
            </a:r>
            <a:r>
              <a:rPr lang="en-US" sz="1400" dirty="0" smtClean="0">
                <a:solidFill>
                  <a:srgbClr val="005582"/>
                </a:solidFill>
              </a:rPr>
              <a:t>cities, </a:t>
            </a:r>
            <a:r>
              <a:rPr lang="en-US" sz="1400" dirty="0">
                <a:solidFill>
                  <a:srgbClr val="005582"/>
                </a:solidFill>
              </a:rPr>
              <a:t>in 3 countries </a:t>
            </a:r>
            <a:r>
              <a:rPr lang="en-US" sz="1400" dirty="0" smtClean="0">
                <a:solidFill>
                  <a:srgbClr val="005582"/>
                </a:solidFill>
              </a:rPr>
              <a:t>- </a:t>
            </a:r>
            <a:r>
              <a:rPr lang="en-US" sz="14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US,  Mexico, Tunisia (no cost to the section)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Lessons learned from GreenTech (Nov-Dec)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8659" y="533400"/>
            <a:ext cx="3262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5582"/>
                </a:solidFill>
                <a:latin typeface="Arial"/>
                <a:ea typeface="ＭＳ Ｐゴシック" charset="0"/>
                <a:cs typeface="ＭＳ Ｐゴシック" charset="0"/>
              </a:rPr>
              <a:t>CTS Mission</a:t>
            </a:r>
            <a:endParaRPr lang="en-US" sz="4000" b="1" dirty="0">
              <a:solidFill>
                <a:srgbClr val="005582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92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31863" y="-180975"/>
            <a:ext cx="732631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10</a:t>
            </a:r>
            <a:r>
              <a:rPr lang="en-US" sz="2400" baseline="300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th</a:t>
            </a:r>
            <a:r>
              <a:rPr lang="en-US" sz="24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 Annual GreenTech</a:t>
            </a:r>
          </a:p>
          <a:p>
            <a:pPr algn="ctr" defTabSz="914400">
              <a:defRPr/>
            </a:pPr>
            <a:r>
              <a:rPr lang="en-US" sz="28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2018 IEEE International Conference of Smart City</a:t>
            </a:r>
          </a:p>
          <a:p>
            <a:pPr algn="ctr" defTabSz="914400">
              <a:defRPr/>
            </a:pPr>
            <a:r>
              <a:rPr lang="en-US" sz="28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April 4-6, 2018, Austin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40463"/>
            <a:ext cx="47323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400" i="1" dirty="0">
                <a:solidFill>
                  <a:prstClr val="white"/>
                </a:solidFill>
                <a:latin typeface="Arial"/>
                <a:ea typeface="ＭＳ Ｐゴシック" charset="0"/>
                <a:cs typeface="Arial"/>
              </a:rPr>
              <a:t>Hosted by Central Texas Section</a:t>
            </a:r>
          </a:p>
        </p:txBody>
      </p:sp>
      <p:grpSp>
        <p:nvGrpSpPr>
          <p:cNvPr id="66563" name="Group 4"/>
          <p:cNvGrpSpPr>
            <a:grpSpLocks/>
          </p:cNvGrpSpPr>
          <p:nvPr/>
        </p:nvGrpSpPr>
        <p:grpSpPr bwMode="auto">
          <a:xfrm>
            <a:off x="6858000" y="5943600"/>
            <a:ext cx="2362200" cy="874713"/>
            <a:chOff x="10180538" y="5949975"/>
            <a:chExt cx="2362199" cy="874064"/>
          </a:xfrm>
        </p:grpSpPr>
        <p:grpSp>
          <p:nvGrpSpPr>
            <p:cNvPr id="66566" name="Group 5"/>
            <p:cNvGrpSpPr>
              <a:grpSpLocks/>
            </p:cNvGrpSpPr>
            <p:nvPr/>
          </p:nvGrpSpPr>
          <p:grpSpPr bwMode="auto">
            <a:xfrm>
              <a:off x="10180538" y="5949975"/>
              <a:ext cx="2362199" cy="874064"/>
              <a:chOff x="88296" y="4578437"/>
              <a:chExt cx="2362199" cy="874064"/>
            </a:xfrm>
          </p:grpSpPr>
          <p:grpSp>
            <p:nvGrpSpPr>
              <p:cNvPr id="66568" name="Group 7"/>
              <p:cNvGrpSpPr>
                <a:grpSpLocks/>
              </p:cNvGrpSpPr>
              <p:nvPr/>
            </p:nvGrpSpPr>
            <p:grpSpPr bwMode="auto">
              <a:xfrm>
                <a:off x="88296" y="4578437"/>
                <a:ext cx="846992" cy="874064"/>
                <a:chOff x="7208308" y="686328"/>
                <a:chExt cx="742666" cy="777875"/>
              </a:xfrm>
            </p:grpSpPr>
            <p:pic>
              <p:nvPicPr>
                <p:cNvPr id="66570" name="Picture 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8308" y="686328"/>
                  <a:ext cx="552450" cy="777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571" name="Picture 10" descr="tech-grass_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570541" y="976915"/>
                  <a:ext cx="380433" cy="359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2" name="TextBox 31"/>
              <p:cNvSpPr txBox="1"/>
              <p:nvPr/>
            </p:nvSpPr>
            <p:spPr>
              <a:xfrm>
                <a:off x="791559" y="4592714"/>
                <a:ext cx="1658936" cy="815370"/>
              </a:xfrm>
              <a:prstGeom prst="rect">
                <a:avLst/>
              </a:prstGeom>
              <a:noFill/>
            </p:spPr>
            <p:txBody>
              <a:bodyPr bIns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1" dirty="0">
                    <a:solidFill>
                      <a:srgbClr val="005482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2018 </a:t>
                </a:r>
                <a:r>
                  <a:rPr lang="en-US" sz="1100" b="1" dirty="0">
                    <a:solidFill>
                      <a:srgbClr val="70AD47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GREEN</a:t>
                </a:r>
                <a:r>
                  <a:rPr lang="en-US" sz="1100" b="1" dirty="0">
                    <a:solidFill>
                      <a:srgbClr val="005482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TECH OF  SMART CITY, 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dirty="0">
                  <a:solidFill>
                    <a:srgbClr val="005482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1" dirty="0">
                    <a:solidFill>
                      <a:srgbClr val="005482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AUSTIN, TEXAS </a:t>
                </a:r>
              </a:p>
            </p:txBody>
          </p:sp>
        </p:grpSp>
        <p:pic>
          <p:nvPicPr>
            <p:cNvPr id="66567" name="Picture 6" descr="ieee_mb_blue_3015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8222" y="6350000"/>
              <a:ext cx="808503" cy="23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64" name="Rectangle 1"/>
          <p:cNvSpPr>
            <a:spLocks noChangeArrowheads="1"/>
          </p:cNvSpPr>
          <p:nvPr/>
        </p:nvSpPr>
        <p:spPr bwMode="auto">
          <a:xfrm>
            <a:off x="152400" y="5391150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http://ieeegreentech.org/</a:t>
            </a:r>
          </a:p>
        </p:txBody>
      </p:sp>
    </p:spTree>
    <p:extLst>
      <p:ext uri="{BB962C8B-B14F-4D97-AF65-F5344CB8AC3E}">
        <p14:creationId xmlns:p14="http://schemas.microsoft.com/office/powerpoint/2010/main" val="113723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9753600" cy="1325563"/>
          </a:xfrm>
        </p:spPr>
        <p:txBody>
          <a:bodyPr rtlCol="0">
            <a:normAutofit/>
          </a:bodyPr>
          <a:lstStyle/>
          <a:p>
            <a:pPr lvl="1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cap="all" dirty="0" smtClean="0">
                <a:solidFill>
                  <a:srgbClr val="005582"/>
                </a:solidFill>
                <a:latin typeface="Arial"/>
                <a:cs typeface="Arial"/>
              </a:rPr>
              <a:t>2018 </a:t>
            </a:r>
            <a:r>
              <a:rPr lang="en-US" sz="2800" cap="all" dirty="0" err="1" smtClean="0">
                <a:solidFill>
                  <a:srgbClr val="005582"/>
                </a:solidFill>
                <a:latin typeface="Arial"/>
                <a:cs typeface="Arial"/>
              </a:rPr>
              <a:t>Greentech</a:t>
            </a:r>
            <a:r>
              <a:rPr lang="en-US" sz="2800" cap="all" dirty="0" smtClean="0">
                <a:solidFill>
                  <a:srgbClr val="005582"/>
                </a:solidFill>
                <a:latin typeface="Arial"/>
                <a:cs typeface="Arial"/>
              </a:rPr>
              <a:t> Achievement</a:t>
            </a:r>
            <a:r>
              <a:rPr lang="en-US" sz="3600" cap="all" dirty="0" smtClean="0">
                <a:solidFill>
                  <a:srgbClr val="005582"/>
                </a:solidFill>
                <a:latin typeface="Arial"/>
                <a:cs typeface="Arial"/>
              </a:rPr>
              <a:t/>
            </a:r>
            <a:br>
              <a:rPr lang="en-US" sz="3600" cap="all" dirty="0" smtClean="0">
                <a:solidFill>
                  <a:srgbClr val="005582"/>
                </a:solidFill>
                <a:latin typeface="Arial"/>
                <a:cs typeface="Arial"/>
              </a:rPr>
            </a:br>
            <a:endParaRPr lang="en-US" sz="2000" cap="all" dirty="0">
              <a:solidFill>
                <a:srgbClr val="005582"/>
              </a:solidFill>
              <a:latin typeface="+mn-lt"/>
              <a:cs typeface="Arial"/>
            </a:endParaRPr>
          </a:p>
        </p:txBody>
      </p:sp>
      <p:grpSp>
        <p:nvGrpSpPr>
          <p:cNvPr id="67586" name="Group 5"/>
          <p:cNvGrpSpPr>
            <a:grpSpLocks/>
          </p:cNvGrpSpPr>
          <p:nvPr/>
        </p:nvGrpSpPr>
        <p:grpSpPr bwMode="auto">
          <a:xfrm>
            <a:off x="6629400" y="6027738"/>
            <a:ext cx="2362200" cy="874712"/>
            <a:chOff x="10180538" y="5949975"/>
            <a:chExt cx="2362199" cy="874064"/>
          </a:xfrm>
        </p:grpSpPr>
        <p:grpSp>
          <p:nvGrpSpPr>
            <p:cNvPr id="67588" name="Group 6"/>
            <p:cNvGrpSpPr>
              <a:grpSpLocks/>
            </p:cNvGrpSpPr>
            <p:nvPr/>
          </p:nvGrpSpPr>
          <p:grpSpPr bwMode="auto">
            <a:xfrm>
              <a:off x="10180538" y="5949975"/>
              <a:ext cx="2362199" cy="874064"/>
              <a:chOff x="88296" y="4578437"/>
              <a:chExt cx="2362199" cy="874064"/>
            </a:xfrm>
          </p:grpSpPr>
          <p:grpSp>
            <p:nvGrpSpPr>
              <p:cNvPr id="67590" name="Group 8"/>
              <p:cNvGrpSpPr>
                <a:grpSpLocks/>
              </p:cNvGrpSpPr>
              <p:nvPr/>
            </p:nvGrpSpPr>
            <p:grpSpPr bwMode="auto">
              <a:xfrm>
                <a:off x="88296" y="4578437"/>
                <a:ext cx="846992" cy="874064"/>
                <a:chOff x="7208308" y="686328"/>
                <a:chExt cx="742666" cy="777875"/>
              </a:xfrm>
            </p:grpSpPr>
            <p:pic>
              <p:nvPicPr>
                <p:cNvPr id="67592" name="Picture 1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8308" y="686328"/>
                  <a:ext cx="552450" cy="777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7593" name="Picture 11" descr="tech-grass_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570541" y="976915"/>
                  <a:ext cx="380433" cy="359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791559" y="4592713"/>
                <a:ext cx="1658936" cy="815371"/>
              </a:xfrm>
              <a:prstGeom prst="rect">
                <a:avLst/>
              </a:prstGeom>
              <a:noFill/>
            </p:spPr>
            <p:txBody>
              <a:bodyPr bIns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1" dirty="0">
                    <a:solidFill>
                      <a:srgbClr val="005482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2018 </a:t>
                </a:r>
                <a:r>
                  <a:rPr lang="en-US" sz="1100" b="1" dirty="0">
                    <a:solidFill>
                      <a:srgbClr val="70AD47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GREEN</a:t>
                </a:r>
                <a:r>
                  <a:rPr lang="en-US" sz="1100" b="1" dirty="0">
                    <a:solidFill>
                      <a:srgbClr val="005482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TECH OF  SMART CITY, 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dirty="0">
                  <a:solidFill>
                    <a:srgbClr val="005482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1" dirty="0">
                    <a:solidFill>
                      <a:srgbClr val="005482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AUSTIN, TEXAS </a:t>
                </a:r>
              </a:p>
            </p:txBody>
          </p:sp>
        </p:grpSp>
        <p:pic>
          <p:nvPicPr>
            <p:cNvPr id="67589" name="Picture 7" descr="ieee_mb_blue_3015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8222" y="6350000"/>
              <a:ext cx="808503" cy="23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04800" y="914400"/>
            <a:ext cx="89916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3-day multi-track rich conference </a:t>
            </a:r>
            <a:r>
              <a:rPr lang="en-US" sz="2000" dirty="0" smtClean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program,  over 270 in attendance</a:t>
            </a:r>
            <a:endParaRPr lang="en-US" sz="1100" dirty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5 keynote speakers from government and industry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Over 24 panel and speaker sessions on diverse topical areas (over 80 speakers)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17 technical sessions (35 research papers with over 80 authors)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5 workshops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16 Exhibits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2 technical tours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Reception and Banquet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Social/networking opportunities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$100,000 Smart City Pitch Competition </a:t>
            </a:r>
            <a:r>
              <a:rPr lang="mr-IN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 Launch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Over 40 companies/institutions represented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1000" dirty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Contracted services for Website/Mobile, Registration, Advertisement &amp; Promotion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00558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5582"/>
                </a:solidFill>
                <a:latin typeface="Arial" charset="0"/>
                <a:ea typeface="ＭＳ Ｐゴシック" charset="0"/>
                <a:cs typeface="ＭＳ Ｐゴシック" charset="0"/>
              </a:rPr>
              <a:t>Resources: OC, Advisory board, MCE, Website, ADV, Volunteers </a:t>
            </a:r>
          </a:p>
        </p:txBody>
      </p:sp>
    </p:spTree>
    <p:extLst>
      <p:ext uri="{BB962C8B-B14F-4D97-AF65-F5344CB8AC3E}">
        <p14:creationId xmlns:p14="http://schemas.microsoft.com/office/powerpoint/2010/main" val="307688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 4"/>
          <p:cNvGrpSpPr>
            <a:grpSpLocks/>
          </p:cNvGrpSpPr>
          <p:nvPr/>
        </p:nvGrpSpPr>
        <p:grpSpPr bwMode="auto">
          <a:xfrm>
            <a:off x="6858000" y="6027738"/>
            <a:ext cx="2362200" cy="874712"/>
            <a:chOff x="10180538" y="5949975"/>
            <a:chExt cx="2362199" cy="874064"/>
          </a:xfrm>
        </p:grpSpPr>
        <p:grpSp>
          <p:nvGrpSpPr>
            <p:cNvPr id="60459" name="Group 5"/>
            <p:cNvGrpSpPr>
              <a:grpSpLocks/>
            </p:cNvGrpSpPr>
            <p:nvPr/>
          </p:nvGrpSpPr>
          <p:grpSpPr bwMode="auto">
            <a:xfrm>
              <a:off x="10180538" y="5949975"/>
              <a:ext cx="2362199" cy="874064"/>
              <a:chOff x="88296" y="4578437"/>
              <a:chExt cx="2362199" cy="874064"/>
            </a:xfrm>
          </p:grpSpPr>
          <p:grpSp>
            <p:nvGrpSpPr>
              <p:cNvPr id="60461" name="Group 7"/>
              <p:cNvGrpSpPr>
                <a:grpSpLocks/>
              </p:cNvGrpSpPr>
              <p:nvPr/>
            </p:nvGrpSpPr>
            <p:grpSpPr bwMode="auto">
              <a:xfrm>
                <a:off x="88296" y="4578437"/>
                <a:ext cx="846992" cy="874064"/>
                <a:chOff x="7208308" y="686328"/>
                <a:chExt cx="742666" cy="777875"/>
              </a:xfrm>
            </p:grpSpPr>
            <p:pic>
              <p:nvPicPr>
                <p:cNvPr id="60463" name="Picture 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8308" y="686328"/>
                  <a:ext cx="552450" cy="777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64" name="Picture 10" descr="tech-grass_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570541" y="976915"/>
                  <a:ext cx="380433" cy="359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" name="TextBox 14"/>
              <p:cNvSpPr txBox="1"/>
              <p:nvPr/>
            </p:nvSpPr>
            <p:spPr>
              <a:xfrm>
                <a:off x="791559" y="4592713"/>
                <a:ext cx="1658936" cy="815371"/>
              </a:xfrm>
              <a:prstGeom prst="rect">
                <a:avLst/>
              </a:prstGeom>
              <a:noFill/>
            </p:spPr>
            <p:txBody>
              <a:bodyPr bIns="0">
                <a:spAutoFit/>
              </a:bodyPr>
              <a:lstStyle/>
              <a:p>
                <a:pPr>
                  <a:defRPr/>
                </a:pPr>
                <a:r>
                  <a:rPr lang="en-US" sz="1100" b="1" dirty="0">
                    <a:solidFill>
                      <a:srgbClr val="005482"/>
                    </a:solidFill>
                  </a:rPr>
                  <a:t>2018 </a:t>
                </a:r>
                <a:r>
                  <a:rPr lang="en-US" sz="1100" b="1" dirty="0">
                    <a:solidFill>
                      <a:schemeClr val="accent6"/>
                    </a:solidFill>
                  </a:rPr>
                  <a:t>GREEN</a:t>
                </a:r>
                <a:r>
                  <a:rPr lang="en-US" sz="1100" b="1" dirty="0">
                    <a:solidFill>
                      <a:srgbClr val="005482"/>
                    </a:solidFill>
                  </a:rPr>
                  <a:t>TECH OF  SMART CITY, </a:t>
                </a:r>
              </a:p>
              <a:p>
                <a:pPr>
                  <a:defRPr/>
                </a:pPr>
                <a:endParaRPr lang="en-US" sz="1600" b="1" dirty="0">
                  <a:solidFill>
                    <a:srgbClr val="005482"/>
                  </a:solidFill>
                </a:endParaRPr>
              </a:p>
              <a:p>
                <a:pPr>
                  <a:defRPr/>
                </a:pPr>
                <a:r>
                  <a:rPr lang="en-US" sz="1100" b="1" dirty="0">
                    <a:solidFill>
                      <a:srgbClr val="005482"/>
                    </a:solidFill>
                  </a:rPr>
                  <a:t>AUSTIN, TEXAS </a:t>
                </a:r>
              </a:p>
            </p:txBody>
          </p:sp>
        </p:grpSp>
        <p:pic>
          <p:nvPicPr>
            <p:cNvPr id="60460" name="Picture 6" descr="ieee_mb_blue_3015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8222" y="6350000"/>
              <a:ext cx="808503" cy="23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itle 1"/>
          <p:cNvSpPr txBox="1">
            <a:spLocks/>
          </p:cNvSpPr>
          <p:nvPr/>
        </p:nvSpPr>
        <p:spPr bwMode="auto">
          <a:xfrm>
            <a:off x="-457200" y="-30163"/>
            <a:ext cx="9753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212BE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212BE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212BE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212BE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212BE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212BE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212BE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212BE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212BE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lvl="1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cap="all" dirty="0" smtClean="0">
                <a:solidFill>
                  <a:srgbClr val="005582"/>
                </a:solidFill>
                <a:latin typeface="Arial"/>
                <a:cs typeface="Arial"/>
              </a:rPr>
              <a:t>2018 IEEE GreenTech Conference OF SMART CITY </a:t>
            </a:r>
            <a:endParaRPr lang="en-US" sz="1600" cap="all" dirty="0">
              <a:solidFill>
                <a:srgbClr val="005582"/>
              </a:solidFill>
              <a:latin typeface="+mn-lt"/>
              <a:cs typeface="Arial"/>
            </a:endParaRPr>
          </a:p>
        </p:txBody>
      </p:sp>
      <p:pic>
        <p:nvPicPr>
          <p:cNvPr id="604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698500"/>
            <a:ext cx="11747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74700"/>
            <a:ext cx="127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22500"/>
            <a:ext cx="167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24163"/>
            <a:ext cx="803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24163"/>
            <a:ext cx="7270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32100"/>
            <a:ext cx="7588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00363"/>
            <a:ext cx="7524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00363"/>
            <a:ext cx="5334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319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081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081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698500"/>
            <a:ext cx="12557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417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2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94100"/>
            <a:ext cx="1135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2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941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Picture 2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17900"/>
            <a:ext cx="96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Picture 3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41700"/>
            <a:ext cx="1206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3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79900"/>
            <a:ext cx="8921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Picture 3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79900"/>
            <a:ext cx="9667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8" name="Picture 3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4127500"/>
            <a:ext cx="10937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9" name="Picture 3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03700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0" name="Picture 3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13300"/>
            <a:ext cx="990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1" name="Picture 3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84700"/>
            <a:ext cx="129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3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56100"/>
            <a:ext cx="8556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3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37100"/>
            <a:ext cx="99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3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89500"/>
            <a:ext cx="889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5" name="Picture 4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6" name="Picture 4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46700"/>
            <a:ext cx="973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7" name="Picture 4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05425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8" name="Picture 4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8588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9" name="Picture 4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0" name="Picture 45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81600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1" name="Picture 46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2" name="TextBox 2"/>
          <p:cNvSpPr txBox="1">
            <a:spLocks noChangeArrowheads="1"/>
          </p:cNvSpPr>
          <p:nvPr/>
        </p:nvSpPr>
        <p:spPr bwMode="auto">
          <a:xfrm>
            <a:off x="152400" y="698500"/>
            <a:ext cx="184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tx1"/>
                </a:solidFill>
              </a:rPr>
              <a:t>Financial Sponsors</a:t>
            </a:r>
          </a:p>
        </p:txBody>
      </p:sp>
      <p:sp>
        <p:nvSpPr>
          <p:cNvPr id="60453" name="TextBox 47"/>
          <p:cNvSpPr txBox="1">
            <a:spLocks noChangeArrowheads="1"/>
          </p:cNvSpPr>
          <p:nvPr/>
        </p:nvSpPr>
        <p:spPr bwMode="auto">
          <a:xfrm>
            <a:off x="152400" y="1231900"/>
            <a:ext cx="187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tx1"/>
                </a:solidFill>
              </a:rPr>
              <a:t>Technical Sponsors</a:t>
            </a:r>
          </a:p>
        </p:txBody>
      </p:sp>
      <p:sp>
        <p:nvSpPr>
          <p:cNvPr id="60454" name="TextBox 48"/>
          <p:cNvSpPr txBox="1">
            <a:spLocks noChangeArrowheads="1"/>
          </p:cNvSpPr>
          <p:nvPr/>
        </p:nvSpPr>
        <p:spPr bwMode="auto">
          <a:xfrm>
            <a:off x="228600" y="1914525"/>
            <a:ext cx="150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tx1"/>
                </a:solidFill>
              </a:rPr>
              <a:t>Silver Sponsor</a:t>
            </a:r>
          </a:p>
        </p:txBody>
      </p:sp>
      <p:sp>
        <p:nvSpPr>
          <p:cNvPr id="60455" name="TextBox 49"/>
          <p:cNvSpPr txBox="1">
            <a:spLocks noChangeArrowheads="1"/>
          </p:cNvSpPr>
          <p:nvPr/>
        </p:nvSpPr>
        <p:spPr bwMode="auto">
          <a:xfrm>
            <a:off x="228600" y="2595563"/>
            <a:ext cx="240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tx1"/>
                </a:solidFill>
              </a:rPr>
              <a:t>Affinity/Chapter Sponsors</a:t>
            </a:r>
          </a:p>
        </p:txBody>
      </p:sp>
      <p:sp>
        <p:nvSpPr>
          <p:cNvPr id="60456" name="TextBox 50"/>
          <p:cNvSpPr txBox="1">
            <a:spLocks noChangeArrowheads="1"/>
          </p:cNvSpPr>
          <p:nvPr/>
        </p:nvSpPr>
        <p:spPr bwMode="auto">
          <a:xfrm>
            <a:off x="228600" y="3441700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tx1"/>
                </a:solidFill>
              </a:rPr>
              <a:t>Supporters</a:t>
            </a:r>
          </a:p>
        </p:txBody>
      </p:sp>
      <p:sp>
        <p:nvSpPr>
          <p:cNvPr id="60457" name="TextBox 52"/>
          <p:cNvSpPr txBox="1">
            <a:spLocks noChangeArrowheads="1"/>
          </p:cNvSpPr>
          <p:nvPr/>
        </p:nvSpPr>
        <p:spPr bwMode="auto">
          <a:xfrm>
            <a:off x="5357813" y="774700"/>
            <a:ext cx="89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>
                <a:solidFill>
                  <a:schemeClr val="tx1"/>
                </a:solidFill>
              </a:rPr>
              <a:t>IEEE Region 5</a:t>
            </a:r>
          </a:p>
        </p:txBody>
      </p:sp>
      <p:sp>
        <p:nvSpPr>
          <p:cNvPr id="60458" name="TextBox 53"/>
          <p:cNvSpPr txBox="1">
            <a:spLocks noChangeArrowheads="1"/>
          </p:cNvSpPr>
          <p:nvPr/>
        </p:nvSpPr>
        <p:spPr bwMode="auto">
          <a:xfrm>
            <a:off x="3611563" y="774700"/>
            <a:ext cx="11128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>
                <a:solidFill>
                  <a:schemeClr val="tx1"/>
                </a:solidFill>
              </a:rPr>
              <a:t>IEEE Central Texas</a:t>
            </a:r>
          </a:p>
        </p:txBody>
      </p:sp>
    </p:spTree>
    <p:extLst>
      <p:ext uri="{BB962C8B-B14F-4D97-AF65-F5344CB8AC3E}">
        <p14:creationId xmlns:p14="http://schemas.microsoft.com/office/powerpoint/2010/main" val="296217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IEEEBW1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474747"/>
      </a:accent1>
      <a:accent2>
        <a:srgbClr val="DADADA"/>
      </a:accent2>
      <a:accent3>
        <a:srgbClr val="FFFFFF"/>
      </a:accent3>
      <a:accent4>
        <a:srgbClr val="000000"/>
      </a:accent4>
      <a:accent5>
        <a:srgbClr val="B1B1B1"/>
      </a:accent5>
      <a:accent6>
        <a:srgbClr val="C5C5C5"/>
      </a:accent6>
      <a:hlink>
        <a:srgbClr val="000000"/>
      </a:hlink>
      <a:folHlink>
        <a:srgbClr val="919191"/>
      </a:folHlink>
    </a:clrScheme>
    <a:fontScheme name="IEEEBW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EEEBW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BW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EEBW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BW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BW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BW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BW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TS June 14th Meeting1">
  <a:themeElements>
    <a:clrScheme name="CTS June 14th Meeting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TS June 14th Meeting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3300"/>
          </a:buClr>
          <a:buSzPct val="50000"/>
          <a:buFont typeface="Monotype Sorts" pitchFamily="2" charset="2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3300"/>
          </a:buClr>
          <a:buSzPct val="50000"/>
          <a:buFont typeface="Monotype Sorts" pitchFamily="2" charset="2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TS June 14th Meeting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S June 14th Meeting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S June 14th Meeting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S June 14th Meeting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S June 14th Meeting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S June 14th Meeting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S June 14th Meeting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5987</TotalTime>
  <Words>1605</Words>
  <Application>Microsoft Macintosh PowerPoint</Application>
  <PresentationFormat>On-screen Show (4:3)</PresentationFormat>
  <Paragraphs>350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IEEE-Template</vt:lpstr>
      <vt:lpstr>IEEEBW1</vt:lpstr>
      <vt:lpstr>Office Theme</vt:lpstr>
      <vt:lpstr>1_Custom Design</vt:lpstr>
      <vt:lpstr>CTS June 14th Meeting1</vt:lpstr>
      <vt:lpstr>PowerPoint Presentation</vt:lpstr>
      <vt:lpstr>IEEE Central Texas Section 2019 SPRING Planning meeting January 19, 2019 San Marcos, TX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2018 Greentech Achievement </vt:lpstr>
      <vt:lpstr>PowerPoint Presentation</vt:lpstr>
      <vt:lpstr>PowerPoint Presentation</vt:lpstr>
      <vt:lpstr>PowerPoint Presentation</vt:lpstr>
      <vt:lpstr>PowerPoint Presentation</vt:lpstr>
      <vt:lpstr>2019 - </vt:lpstr>
      <vt:lpstr>2019 - </vt:lpstr>
      <vt:lpstr>OUTREACH</vt:lpstr>
      <vt:lpstr>OUTREACH Events</vt:lpstr>
      <vt:lpstr>OUTREACH Events – GET Started</vt:lpstr>
      <vt:lpstr>CTS Leadership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Fawzi Behmann</cp:lastModifiedBy>
  <cp:revision>182</cp:revision>
  <cp:lastPrinted>2018-08-07T14:39:51Z</cp:lastPrinted>
  <dcterms:created xsi:type="dcterms:W3CDTF">2012-12-04T23:01:03Z</dcterms:created>
  <dcterms:modified xsi:type="dcterms:W3CDTF">2019-01-19T06:44:14Z</dcterms:modified>
</cp:coreProperties>
</file>